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8288000" cy="10287000"/>
  <p:notesSz cx="6858000" cy="9144000"/>
  <p:embeddedFontLst>
    <p:embeddedFont>
      <p:font typeface="Raleway" panose="020B0604020202020204" charset="-94"/>
      <p:regular r:id="rId51"/>
    </p:embeddedFont>
    <p:embeddedFont>
      <p:font typeface="Calibri" panose="020F0502020204030204" pitchFamily="34" charset="0"/>
      <p:regular r:id="rId52"/>
      <p:bold r:id="rId53"/>
      <p:italic r:id="rId54"/>
      <p:boldItalic r:id="rId55"/>
    </p:embeddedFont>
    <p:embeddedFont>
      <p:font typeface="TT Lakes Neue" panose="020B0604020202020204" charset="0"/>
      <p:regular r:id="rId56"/>
    </p:embeddedFont>
    <p:embeddedFont>
      <p:font typeface="Anton" panose="020B0604020202020204" charset="-94"/>
      <p:regular r:id="rId57"/>
    </p:embeddedFont>
    <p:embeddedFont>
      <p:font typeface="Arial Bold" panose="020B0604020202020204" charset="-94"/>
      <p:regular r:id="rId58"/>
    </p:embeddedFont>
    <p:embeddedFont>
      <p:font typeface="Arial" panose="020B0604020202020204" pitchFamily="34" charset="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4" d="100"/>
          <a:sy n="64" d="100"/>
        </p:scale>
        <p:origin x="696" y="1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5.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svg"/><Relationship Id="rId4" Type="http://schemas.openxmlformats.org/officeDocument/2006/relationships/image" Target="../media/image5.png"/><Relationship Id="rId9" Type="http://schemas.openxmlformats.org/officeDocument/2006/relationships/image" Target="../media/image11.sv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9.sv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23.sv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23.sv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7.jpeg"/><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23.sv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20.jpeg"/><Relationship Id="rId4" Type="http://schemas.openxmlformats.org/officeDocument/2006/relationships/image" Target="../media/image23.sv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3.sv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37.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3.svg"/><Relationship Id="rId9" Type="http://schemas.openxmlformats.org/officeDocument/2006/relationships/image" Target="../media/image24.jpe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25.png"/><Relationship Id="rId4" Type="http://schemas.openxmlformats.org/officeDocument/2006/relationships/image" Target="../media/image23.sv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sp>
        <p:nvSpPr>
          <p:cNvPr id="2" name="TextBox 2"/>
          <p:cNvSpPr txBox="1"/>
          <p:nvPr/>
        </p:nvSpPr>
        <p:spPr>
          <a:xfrm>
            <a:off x="1092061" y="2897041"/>
            <a:ext cx="8892513" cy="4388143"/>
          </a:xfrm>
          <a:prstGeom prst="rect">
            <a:avLst/>
          </a:prstGeom>
        </p:spPr>
        <p:txBody>
          <a:bodyPr lIns="0" tIns="0" rIns="0" bIns="0" rtlCol="0" anchor="t">
            <a:spAutoFit/>
          </a:bodyPr>
          <a:lstStyle/>
          <a:p>
            <a:pPr algn="ctr">
              <a:lnSpc>
                <a:spcPts val="10951"/>
              </a:lnSpc>
            </a:pPr>
            <a:r>
              <a:rPr lang="en-US" sz="9857" spc="364">
                <a:solidFill>
                  <a:srgbClr val="F6F6F7"/>
                </a:solidFill>
                <a:latin typeface="Arial"/>
                <a:ea typeface="Arial"/>
                <a:cs typeface="Arial"/>
                <a:sym typeface="Arial"/>
              </a:rPr>
              <a:t>Yapay Zeka</a:t>
            </a:r>
          </a:p>
          <a:p>
            <a:pPr algn="ctr">
              <a:lnSpc>
                <a:spcPts val="10951"/>
              </a:lnSpc>
            </a:pPr>
            <a:r>
              <a:rPr lang="en-US" sz="9857" spc="364">
                <a:solidFill>
                  <a:srgbClr val="F6F6F7"/>
                </a:solidFill>
                <a:latin typeface="Arial"/>
                <a:ea typeface="Arial"/>
                <a:cs typeface="Arial"/>
                <a:sym typeface="Arial"/>
              </a:rPr>
              <a:t>ve</a:t>
            </a:r>
          </a:p>
          <a:p>
            <a:pPr algn="ctr">
              <a:lnSpc>
                <a:spcPts val="10951"/>
              </a:lnSpc>
            </a:pPr>
            <a:r>
              <a:rPr lang="en-US" sz="9857" spc="364">
                <a:solidFill>
                  <a:srgbClr val="F6F6F7"/>
                </a:solidFill>
                <a:latin typeface="Arial"/>
                <a:ea typeface="Arial"/>
                <a:cs typeface="Arial"/>
                <a:sym typeface="Arial"/>
              </a:rPr>
              <a:t>Siber Güvenlik</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sp>
        <p:nvSpPr>
          <p:cNvPr id="2" name="AutoShape 2"/>
          <p:cNvSpPr/>
          <p:nvPr/>
        </p:nvSpPr>
        <p:spPr>
          <a:xfrm>
            <a:off x="890793" y="3659355"/>
            <a:ext cx="17430048" cy="0"/>
          </a:xfrm>
          <a:prstGeom prst="line">
            <a:avLst/>
          </a:prstGeom>
          <a:ln w="9525" cap="rnd">
            <a:solidFill>
              <a:srgbClr val="F2F2F0"/>
            </a:solidFill>
            <a:prstDash val="solid"/>
            <a:headEnd type="none" w="sm" len="sm"/>
            <a:tailEnd type="none" w="sm" len="sm"/>
          </a:ln>
        </p:spPr>
      </p:sp>
      <p:grpSp>
        <p:nvGrpSpPr>
          <p:cNvPr id="3" name="Group 3"/>
          <p:cNvGrpSpPr/>
          <p:nvPr/>
        </p:nvGrpSpPr>
        <p:grpSpPr>
          <a:xfrm>
            <a:off x="2711162" y="3497430"/>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grpSp>
        <p:nvGrpSpPr>
          <p:cNvPr id="5" name="Group 5"/>
          <p:cNvGrpSpPr/>
          <p:nvPr/>
        </p:nvGrpSpPr>
        <p:grpSpPr>
          <a:xfrm>
            <a:off x="8520258" y="3487905"/>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sp>
        <p:nvSpPr>
          <p:cNvPr id="7" name="TextBox 7"/>
          <p:cNvSpPr txBox="1"/>
          <p:nvPr/>
        </p:nvSpPr>
        <p:spPr>
          <a:xfrm>
            <a:off x="1028700" y="918044"/>
            <a:ext cx="16392525" cy="3227087"/>
          </a:xfrm>
          <a:prstGeom prst="rect">
            <a:avLst/>
          </a:prstGeom>
        </p:spPr>
        <p:txBody>
          <a:bodyPr lIns="0" tIns="0" rIns="0" bIns="0" rtlCol="0" anchor="t">
            <a:spAutoFit/>
          </a:bodyPr>
          <a:lstStyle/>
          <a:p>
            <a:pPr algn="l">
              <a:lnSpc>
                <a:spcPts val="8079"/>
              </a:lnSpc>
            </a:pPr>
            <a:r>
              <a:rPr lang="en-US" sz="7271" b="1" spc="269">
                <a:solidFill>
                  <a:srgbClr val="F6F6F7"/>
                </a:solidFill>
                <a:latin typeface="Arial Bold"/>
                <a:ea typeface="Arial Bold"/>
                <a:cs typeface="Arial Bold"/>
                <a:sym typeface="Arial Bold"/>
              </a:rPr>
              <a:t>1980’ler: Yapay Zeka Kışı ve İlerlemeler</a:t>
            </a:r>
          </a:p>
          <a:p>
            <a:pPr marL="0" lvl="0" indent="0" algn="l">
              <a:lnSpc>
                <a:spcPts val="8079"/>
              </a:lnSpc>
              <a:spcBef>
                <a:spcPct val="0"/>
              </a:spcBef>
            </a:pPr>
            <a:endParaRPr lang="en-US" sz="7271" b="1" spc="269">
              <a:solidFill>
                <a:srgbClr val="F6F6F7"/>
              </a:solidFill>
              <a:latin typeface="Arial Bold"/>
              <a:ea typeface="Arial Bold"/>
              <a:cs typeface="Arial Bold"/>
              <a:sym typeface="Arial Bold"/>
            </a:endParaRPr>
          </a:p>
        </p:txBody>
      </p:sp>
      <p:sp>
        <p:nvSpPr>
          <p:cNvPr id="8" name="TextBox 8"/>
          <p:cNvSpPr txBox="1"/>
          <p:nvPr/>
        </p:nvSpPr>
        <p:spPr>
          <a:xfrm>
            <a:off x="1990553" y="5680200"/>
            <a:ext cx="3364925" cy="2967990"/>
          </a:xfrm>
          <a:prstGeom prst="rect">
            <a:avLst/>
          </a:prstGeom>
        </p:spPr>
        <p:txBody>
          <a:bodyPr lIns="0" tIns="0" rIns="0" bIns="0" rtlCol="0" anchor="t">
            <a:spAutoFit/>
          </a:bodyPr>
          <a:lstStyle/>
          <a:p>
            <a:pPr marL="518158" lvl="1" indent="-259079" algn="l">
              <a:lnSpc>
                <a:spcPts val="3359"/>
              </a:lnSpc>
              <a:buFont typeface="Arial"/>
              <a:buChar char="•"/>
            </a:pPr>
            <a:r>
              <a:rPr lang="en-US" sz="2399">
                <a:solidFill>
                  <a:srgbClr val="F2F2F0"/>
                </a:solidFill>
                <a:latin typeface="Arial"/>
                <a:ea typeface="Arial"/>
                <a:cs typeface="Arial"/>
                <a:sym typeface="Arial"/>
              </a:rPr>
              <a:t>Beklentilerin karşılanamaması ve finansman kesintileri nedeniyle alan bir duraklama dönemi yaşadı.</a:t>
            </a:r>
          </a:p>
          <a:p>
            <a:pPr marL="0" lvl="0" indent="0" algn="l">
              <a:lnSpc>
                <a:spcPts val="3359"/>
              </a:lnSpc>
              <a:spcBef>
                <a:spcPct val="0"/>
              </a:spcBef>
            </a:pPr>
            <a:endParaRPr lang="en-US" sz="2399">
              <a:solidFill>
                <a:srgbClr val="F2F2F0"/>
              </a:solidFill>
              <a:latin typeface="Arial"/>
              <a:ea typeface="Arial"/>
              <a:cs typeface="Arial"/>
              <a:sym typeface="Arial"/>
            </a:endParaRPr>
          </a:p>
        </p:txBody>
      </p:sp>
      <p:sp>
        <p:nvSpPr>
          <p:cNvPr id="9" name="TextBox 9"/>
          <p:cNvSpPr txBox="1"/>
          <p:nvPr/>
        </p:nvSpPr>
        <p:spPr>
          <a:xfrm>
            <a:off x="2211222" y="4113227"/>
            <a:ext cx="3781358" cy="569495"/>
          </a:xfrm>
          <a:prstGeom prst="rect">
            <a:avLst/>
          </a:prstGeom>
        </p:spPr>
        <p:txBody>
          <a:bodyPr lIns="0" tIns="0" rIns="0" bIns="0" rtlCol="0" anchor="t">
            <a:spAutoFit/>
          </a:bodyPr>
          <a:lstStyle/>
          <a:p>
            <a:pPr marL="0" lvl="0" indent="0" algn="l">
              <a:lnSpc>
                <a:spcPts val="4031"/>
              </a:lnSpc>
              <a:spcBef>
                <a:spcPct val="0"/>
              </a:spcBef>
            </a:pPr>
            <a:r>
              <a:rPr lang="en-US" sz="3359" spc="164">
                <a:solidFill>
                  <a:srgbClr val="F2F2F0"/>
                </a:solidFill>
                <a:latin typeface="Arial"/>
                <a:ea typeface="Arial"/>
                <a:cs typeface="Arial"/>
                <a:sym typeface="Arial"/>
              </a:rPr>
              <a:t>Yapay Zeka Kışı</a:t>
            </a:r>
          </a:p>
        </p:txBody>
      </p:sp>
      <p:sp>
        <p:nvSpPr>
          <p:cNvPr id="10" name="TextBox 10"/>
          <p:cNvSpPr txBox="1"/>
          <p:nvPr/>
        </p:nvSpPr>
        <p:spPr>
          <a:xfrm>
            <a:off x="7542500" y="5680200"/>
            <a:ext cx="3364925" cy="2967990"/>
          </a:xfrm>
          <a:prstGeom prst="rect">
            <a:avLst/>
          </a:prstGeom>
        </p:spPr>
        <p:txBody>
          <a:bodyPr lIns="0" tIns="0" rIns="0" bIns="0" rtlCol="0" anchor="t">
            <a:spAutoFit/>
          </a:bodyPr>
          <a:lstStyle/>
          <a:p>
            <a:pPr marL="518158" lvl="1" indent="-259079" algn="l">
              <a:lnSpc>
                <a:spcPts val="3359"/>
              </a:lnSpc>
              <a:buFont typeface="Arial"/>
              <a:buChar char="•"/>
            </a:pPr>
            <a:r>
              <a:rPr lang="en-US" sz="2399">
                <a:solidFill>
                  <a:srgbClr val="F2F2F0"/>
                </a:solidFill>
                <a:latin typeface="Arial"/>
                <a:ea typeface="Arial"/>
                <a:cs typeface="Arial"/>
                <a:sym typeface="Arial"/>
              </a:rPr>
              <a:t>Japonya’nın "5. Nesil Bilgisayar Projesi" AI’ye yeniden ilgi kazandırdı; uzman sistemler iş dünyasında yaygınlaştı.</a:t>
            </a:r>
          </a:p>
        </p:txBody>
      </p:sp>
      <p:sp>
        <p:nvSpPr>
          <p:cNvPr id="11" name="TextBox 11"/>
          <p:cNvSpPr txBox="1"/>
          <p:nvPr/>
        </p:nvSpPr>
        <p:spPr>
          <a:xfrm>
            <a:off x="7965295" y="4078455"/>
            <a:ext cx="3364925" cy="590550"/>
          </a:xfrm>
          <a:prstGeom prst="rect">
            <a:avLst/>
          </a:prstGeom>
        </p:spPr>
        <p:txBody>
          <a:bodyPr lIns="0" tIns="0" rIns="0" bIns="0" rtlCol="0" anchor="t">
            <a:spAutoFit/>
          </a:bodyPr>
          <a:lstStyle/>
          <a:p>
            <a:pPr marL="0" lvl="0" indent="0" algn="l">
              <a:lnSpc>
                <a:spcPts val="4199"/>
              </a:lnSpc>
              <a:spcBef>
                <a:spcPct val="0"/>
              </a:spcBef>
            </a:pPr>
            <a:r>
              <a:rPr lang="en-US" sz="3499" spc="171">
                <a:solidFill>
                  <a:srgbClr val="F2F2F0"/>
                </a:solidFill>
                <a:latin typeface="Arial"/>
                <a:ea typeface="Arial"/>
                <a:cs typeface="Arial"/>
                <a:sym typeface="Arial"/>
              </a:rPr>
              <a:t>1980</a:t>
            </a:r>
          </a:p>
        </p:txBody>
      </p:sp>
    </p:spTree>
  </p:cSld>
  <p:clrMapOvr>
    <a:masterClrMapping/>
  </p:clrMapOvr>
  <p:transition>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sp>
        <p:nvSpPr>
          <p:cNvPr id="2" name="AutoShape 2"/>
          <p:cNvSpPr/>
          <p:nvPr/>
        </p:nvSpPr>
        <p:spPr>
          <a:xfrm>
            <a:off x="890793" y="3659355"/>
            <a:ext cx="17430048" cy="0"/>
          </a:xfrm>
          <a:prstGeom prst="line">
            <a:avLst/>
          </a:prstGeom>
          <a:ln w="9525" cap="rnd">
            <a:solidFill>
              <a:srgbClr val="F2F2F0"/>
            </a:solidFill>
            <a:prstDash val="solid"/>
            <a:headEnd type="none" w="sm" len="sm"/>
            <a:tailEnd type="none" w="sm" len="sm"/>
          </a:ln>
        </p:spPr>
      </p:sp>
      <p:grpSp>
        <p:nvGrpSpPr>
          <p:cNvPr id="3" name="Group 3"/>
          <p:cNvGrpSpPr/>
          <p:nvPr/>
        </p:nvGrpSpPr>
        <p:grpSpPr>
          <a:xfrm>
            <a:off x="2711162" y="3497430"/>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grpSp>
        <p:nvGrpSpPr>
          <p:cNvPr id="5" name="Group 5"/>
          <p:cNvGrpSpPr/>
          <p:nvPr/>
        </p:nvGrpSpPr>
        <p:grpSpPr>
          <a:xfrm>
            <a:off x="8520258" y="3487905"/>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sp>
        <p:nvSpPr>
          <p:cNvPr id="7" name="TextBox 7"/>
          <p:cNvSpPr txBox="1"/>
          <p:nvPr/>
        </p:nvSpPr>
        <p:spPr>
          <a:xfrm>
            <a:off x="1028700" y="942975"/>
            <a:ext cx="16392525" cy="3227087"/>
          </a:xfrm>
          <a:prstGeom prst="rect">
            <a:avLst/>
          </a:prstGeom>
        </p:spPr>
        <p:txBody>
          <a:bodyPr lIns="0" tIns="0" rIns="0" bIns="0" rtlCol="0" anchor="t">
            <a:spAutoFit/>
          </a:bodyPr>
          <a:lstStyle/>
          <a:p>
            <a:pPr algn="l">
              <a:lnSpc>
                <a:spcPts val="8079"/>
              </a:lnSpc>
            </a:pPr>
            <a:r>
              <a:rPr lang="en-US" sz="7271" b="1" spc="269">
                <a:solidFill>
                  <a:srgbClr val="F6F6F7"/>
                </a:solidFill>
                <a:latin typeface="Arial Bold"/>
                <a:ea typeface="Arial Bold"/>
                <a:cs typeface="Arial Bold"/>
                <a:sym typeface="Arial Bold"/>
              </a:rPr>
              <a:t>1990-2000’ler: Makine Öğrenimi ve Büyük Verinin Doğuşu</a:t>
            </a:r>
          </a:p>
          <a:p>
            <a:pPr marL="0" lvl="0" indent="0" algn="l">
              <a:lnSpc>
                <a:spcPts val="8079"/>
              </a:lnSpc>
              <a:spcBef>
                <a:spcPct val="0"/>
              </a:spcBef>
            </a:pPr>
            <a:endParaRPr lang="en-US" sz="7271" b="1" spc="269">
              <a:solidFill>
                <a:srgbClr val="F6F6F7"/>
              </a:solidFill>
              <a:latin typeface="Arial Bold"/>
              <a:ea typeface="Arial Bold"/>
              <a:cs typeface="Arial Bold"/>
              <a:sym typeface="Arial Bold"/>
            </a:endParaRPr>
          </a:p>
        </p:txBody>
      </p:sp>
      <p:sp>
        <p:nvSpPr>
          <p:cNvPr id="8" name="TextBox 8"/>
          <p:cNvSpPr txBox="1"/>
          <p:nvPr/>
        </p:nvSpPr>
        <p:spPr>
          <a:xfrm>
            <a:off x="2018136" y="5680200"/>
            <a:ext cx="3364925" cy="3806190"/>
          </a:xfrm>
          <a:prstGeom prst="rect">
            <a:avLst/>
          </a:prstGeom>
        </p:spPr>
        <p:txBody>
          <a:bodyPr lIns="0" tIns="0" rIns="0" bIns="0" rtlCol="0" anchor="t">
            <a:spAutoFit/>
          </a:bodyPr>
          <a:lstStyle/>
          <a:p>
            <a:pPr marL="518158" lvl="1" indent="-259079" algn="l">
              <a:lnSpc>
                <a:spcPts val="3359"/>
              </a:lnSpc>
              <a:buFont typeface="Arial"/>
              <a:buChar char="•"/>
            </a:pPr>
            <a:r>
              <a:rPr lang="en-US" sz="2399">
                <a:solidFill>
                  <a:srgbClr val="F2F2F0"/>
                </a:solidFill>
                <a:latin typeface="Arial"/>
                <a:ea typeface="Arial"/>
                <a:cs typeface="Arial"/>
                <a:sym typeface="Arial"/>
              </a:rPr>
              <a:t>Daha güçlü bilgisayarların ve büyük veri kaynaklarının ortaya çıkışı, makine öğrenimi algoritmalarının gelişimini hızlandırdı.</a:t>
            </a:r>
          </a:p>
          <a:p>
            <a:pPr marL="0" lvl="0" indent="0" algn="l">
              <a:lnSpc>
                <a:spcPts val="3359"/>
              </a:lnSpc>
              <a:spcBef>
                <a:spcPct val="0"/>
              </a:spcBef>
            </a:pPr>
            <a:endParaRPr lang="en-US" sz="2399">
              <a:solidFill>
                <a:srgbClr val="F2F2F0"/>
              </a:solidFill>
              <a:latin typeface="Arial"/>
              <a:ea typeface="Arial"/>
              <a:cs typeface="Arial"/>
              <a:sym typeface="Arial"/>
            </a:endParaRPr>
          </a:p>
        </p:txBody>
      </p:sp>
      <p:sp>
        <p:nvSpPr>
          <p:cNvPr id="9" name="TextBox 9"/>
          <p:cNvSpPr txBox="1"/>
          <p:nvPr/>
        </p:nvSpPr>
        <p:spPr>
          <a:xfrm>
            <a:off x="7542500" y="5680200"/>
            <a:ext cx="3364925" cy="2548890"/>
          </a:xfrm>
          <a:prstGeom prst="rect">
            <a:avLst/>
          </a:prstGeom>
        </p:spPr>
        <p:txBody>
          <a:bodyPr lIns="0" tIns="0" rIns="0" bIns="0" rtlCol="0" anchor="t">
            <a:spAutoFit/>
          </a:bodyPr>
          <a:lstStyle/>
          <a:p>
            <a:pPr marL="518158" lvl="1" indent="-259079" algn="l">
              <a:lnSpc>
                <a:spcPts val="3359"/>
              </a:lnSpc>
              <a:buFont typeface="Arial"/>
              <a:buChar char="•"/>
            </a:pPr>
            <a:r>
              <a:rPr lang="en-US" sz="2399">
                <a:solidFill>
                  <a:srgbClr val="F2F2F0"/>
                </a:solidFill>
                <a:latin typeface="Arial"/>
                <a:ea typeface="Arial"/>
                <a:cs typeface="Arial"/>
                <a:sym typeface="Arial"/>
              </a:rPr>
              <a:t>IBM’in Deep Blue bilgisayarı, dünya satranç şampiyonu Garry Kasparov’u yendi.</a:t>
            </a:r>
          </a:p>
          <a:p>
            <a:pPr marL="518158" lvl="1" indent="-259079" algn="l">
              <a:lnSpc>
                <a:spcPts val="3359"/>
              </a:lnSpc>
              <a:buFont typeface="Arial"/>
              <a:buChar char="•"/>
            </a:pPr>
            <a:endParaRPr lang="en-US" sz="2399">
              <a:solidFill>
                <a:srgbClr val="F2F2F0"/>
              </a:solidFill>
              <a:latin typeface="Arial"/>
              <a:ea typeface="Arial"/>
              <a:cs typeface="Arial"/>
              <a:sym typeface="Arial"/>
            </a:endParaRPr>
          </a:p>
        </p:txBody>
      </p:sp>
      <p:sp>
        <p:nvSpPr>
          <p:cNvPr id="10" name="TextBox 10"/>
          <p:cNvSpPr txBox="1"/>
          <p:nvPr/>
        </p:nvSpPr>
        <p:spPr>
          <a:xfrm>
            <a:off x="7965295" y="4078455"/>
            <a:ext cx="3364925" cy="590550"/>
          </a:xfrm>
          <a:prstGeom prst="rect">
            <a:avLst/>
          </a:prstGeom>
        </p:spPr>
        <p:txBody>
          <a:bodyPr lIns="0" tIns="0" rIns="0" bIns="0" rtlCol="0" anchor="t">
            <a:spAutoFit/>
          </a:bodyPr>
          <a:lstStyle/>
          <a:p>
            <a:pPr marL="0" lvl="0" indent="0" algn="l">
              <a:lnSpc>
                <a:spcPts val="4199"/>
              </a:lnSpc>
              <a:spcBef>
                <a:spcPct val="0"/>
              </a:spcBef>
            </a:pPr>
            <a:r>
              <a:rPr lang="en-US" sz="3499" spc="171">
                <a:solidFill>
                  <a:srgbClr val="F2F2F0"/>
                </a:solidFill>
                <a:latin typeface="Arial"/>
                <a:ea typeface="Arial"/>
                <a:cs typeface="Arial"/>
                <a:sym typeface="Arial"/>
              </a:rPr>
              <a:t>1997</a:t>
            </a:r>
          </a:p>
        </p:txBody>
      </p:sp>
    </p:spTree>
  </p:cSld>
  <p:clrMapOvr>
    <a:masterClrMapping/>
  </p:clrMapOvr>
  <p:transition>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sp>
        <p:nvSpPr>
          <p:cNvPr id="2" name="AutoShape 2"/>
          <p:cNvSpPr/>
          <p:nvPr/>
        </p:nvSpPr>
        <p:spPr>
          <a:xfrm>
            <a:off x="890793" y="3659355"/>
            <a:ext cx="17430048" cy="0"/>
          </a:xfrm>
          <a:prstGeom prst="line">
            <a:avLst/>
          </a:prstGeom>
          <a:ln w="9525" cap="rnd">
            <a:solidFill>
              <a:srgbClr val="F2F2F0"/>
            </a:solidFill>
            <a:prstDash val="solid"/>
            <a:headEnd type="none" w="sm" len="sm"/>
            <a:tailEnd type="none" w="sm" len="sm"/>
          </a:ln>
        </p:spPr>
      </p:sp>
      <p:grpSp>
        <p:nvGrpSpPr>
          <p:cNvPr id="3" name="Group 3"/>
          <p:cNvGrpSpPr/>
          <p:nvPr/>
        </p:nvGrpSpPr>
        <p:grpSpPr>
          <a:xfrm>
            <a:off x="2711162" y="3497430"/>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grpSp>
        <p:nvGrpSpPr>
          <p:cNvPr id="5" name="Group 5"/>
          <p:cNvGrpSpPr/>
          <p:nvPr/>
        </p:nvGrpSpPr>
        <p:grpSpPr>
          <a:xfrm>
            <a:off x="8520258" y="3487905"/>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grpSp>
        <p:nvGrpSpPr>
          <p:cNvPr id="7" name="Group 7"/>
          <p:cNvGrpSpPr/>
          <p:nvPr/>
        </p:nvGrpSpPr>
        <p:grpSpPr>
          <a:xfrm>
            <a:off x="12970742" y="3497430"/>
            <a:ext cx="323850" cy="3238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sp>
        <p:nvSpPr>
          <p:cNvPr id="9" name="TextBox 9"/>
          <p:cNvSpPr txBox="1"/>
          <p:nvPr/>
        </p:nvSpPr>
        <p:spPr>
          <a:xfrm>
            <a:off x="1028700" y="942975"/>
            <a:ext cx="16392525" cy="3227087"/>
          </a:xfrm>
          <a:prstGeom prst="rect">
            <a:avLst/>
          </a:prstGeom>
        </p:spPr>
        <p:txBody>
          <a:bodyPr lIns="0" tIns="0" rIns="0" bIns="0" rtlCol="0" anchor="t">
            <a:spAutoFit/>
          </a:bodyPr>
          <a:lstStyle/>
          <a:p>
            <a:pPr algn="l">
              <a:lnSpc>
                <a:spcPts val="8079"/>
              </a:lnSpc>
            </a:pPr>
            <a:r>
              <a:rPr lang="en-US" sz="7271" b="1" spc="269">
                <a:solidFill>
                  <a:srgbClr val="F6F6F7"/>
                </a:solidFill>
                <a:latin typeface="Arial Bold"/>
                <a:ea typeface="Arial Bold"/>
                <a:cs typeface="Arial Bold"/>
                <a:sym typeface="Arial Bold"/>
              </a:rPr>
              <a:t>2010 ve Sonrası: Derin Öğrenme ve Yapay Zekada Patlama</a:t>
            </a:r>
          </a:p>
          <a:p>
            <a:pPr marL="0" lvl="0" indent="0" algn="l">
              <a:lnSpc>
                <a:spcPts val="8079"/>
              </a:lnSpc>
              <a:spcBef>
                <a:spcPct val="0"/>
              </a:spcBef>
            </a:pPr>
            <a:endParaRPr lang="en-US" sz="7271" b="1" spc="269">
              <a:solidFill>
                <a:srgbClr val="F6F6F7"/>
              </a:solidFill>
              <a:latin typeface="Arial Bold"/>
              <a:ea typeface="Arial Bold"/>
              <a:cs typeface="Arial Bold"/>
              <a:sym typeface="Arial Bold"/>
            </a:endParaRPr>
          </a:p>
        </p:txBody>
      </p:sp>
      <p:sp>
        <p:nvSpPr>
          <p:cNvPr id="10" name="TextBox 10"/>
          <p:cNvSpPr txBox="1"/>
          <p:nvPr/>
        </p:nvSpPr>
        <p:spPr>
          <a:xfrm>
            <a:off x="1990553" y="5680200"/>
            <a:ext cx="3364925" cy="2967990"/>
          </a:xfrm>
          <a:prstGeom prst="rect">
            <a:avLst/>
          </a:prstGeom>
        </p:spPr>
        <p:txBody>
          <a:bodyPr lIns="0" tIns="0" rIns="0" bIns="0" rtlCol="0" anchor="t">
            <a:spAutoFit/>
          </a:bodyPr>
          <a:lstStyle/>
          <a:p>
            <a:pPr marL="518158" lvl="1" indent="-259079" algn="l">
              <a:lnSpc>
                <a:spcPts val="3359"/>
              </a:lnSpc>
              <a:buFont typeface="Arial"/>
              <a:buChar char="•"/>
            </a:pPr>
            <a:r>
              <a:rPr lang="en-US" sz="2399">
                <a:solidFill>
                  <a:srgbClr val="F2F2F0"/>
                </a:solidFill>
                <a:latin typeface="Arial"/>
                <a:ea typeface="Arial"/>
                <a:cs typeface="Arial"/>
                <a:sym typeface="Arial"/>
              </a:rPr>
              <a:t>Derin öğrenme algoritmaları, görsel tanıma, ses tanıma ve doğal dil işleme alanlarında büyük ilerleme sağladı.</a:t>
            </a:r>
          </a:p>
          <a:p>
            <a:pPr marL="0" lvl="0" indent="0" algn="l">
              <a:lnSpc>
                <a:spcPts val="3359"/>
              </a:lnSpc>
              <a:spcBef>
                <a:spcPct val="0"/>
              </a:spcBef>
            </a:pPr>
            <a:endParaRPr lang="en-US" sz="2399">
              <a:solidFill>
                <a:srgbClr val="F2F2F0"/>
              </a:solidFill>
              <a:latin typeface="Arial"/>
              <a:ea typeface="Arial"/>
              <a:cs typeface="Arial"/>
              <a:sym typeface="Arial"/>
            </a:endParaRPr>
          </a:p>
        </p:txBody>
      </p:sp>
      <p:sp>
        <p:nvSpPr>
          <p:cNvPr id="11" name="TextBox 11"/>
          <p:cNvSpPr txBox="1"/>
          <p:nvPr/>
        </p:nvSpPr>
        <p:spPr>
          <a:xfrm>
            <a:off x="12025282" y="5680200"/>
            <a:ext cx="3364925" cy="2967990"/>
          </a:xfrm>
          <a:prstGeom prst="rect">
            <a:avLst/>
          </a:prstGeom>
        </p:spPr>
        <p:txBody>
          <a:bodyPr lIns="0" tIns="0" rIns="0" bIns="0" rtlCol="0" anchor="t">
            <a:spAutoFit/>
          </a:bodyPr>
          <a:lstStyle/>
          <a:p>
            <a:pPr marL="518158" lvl="1" indent="-259079" algn="just">
              <a:lnSpc>
                <a:spcPts val="3359"/>
              </a:lnSpc>
              <a:buFont typeface="Arial"/>
              <a:buChar char="•"/>
            </a:pPr>
            <a:r>
              <a:rPr lang="en-US" sz="2399">
                <a:solidFill>
                  <a:srgbClr val="F2F2F0"/>
                </a:solidFill>
                <a:latin typeface="Arial"/>
                <a:ea typeface="Arial"/>
                <a:cs typeface="Arial"/>
                <a:sym typeface="Arial"/>
              </a:rPr>
              <a:t>AI, sağlık, otomotiv, finans gibi sektörlere hızla entegre edildi ve günlük yaşamın bir parçası haline geldi.</a:t>
            </a:r>
          </a:p>
          <a:p>
            <a:pPr algn="just">
              <a:lnSpc>
                <a:spcPts val="3359"/>
              </a:lnSpc>
            </a:pPr>
            <a:endParaRPr lang="en-US" sz="2399">
              <a:solidFill>
                <a:srgbClr val="F2F2F0"/>
              </a:solidFill>
              <a:latin typeface="Arial"/>
              <a:ea typeface="Arial"/>
              <a:cs typeface="Arial"/>
              <a:sym typeface="Arial"/>
            </a:endParaRPr>
          </a:p>
        </p:txBody>
      </p:sp>
      <p:sp>
        <p:nvSpPr>
          <p:cNvPr id="12" name="TextBox 12"/>
          <p:cNvSpPr txBox="1"/>
          <p:nvPr/>
        </p:nvSpPr>
        <p:spPr>
          <a:xfrm>
            <a:off x="7542500" y="5680200"/>
            <a:ext cx="3364925" cy="2129790"/>
          </a:xfrm>
          <a:prstGeom prst="rect">
            <a:avLst/>
          </a:prstGeom>
        </p:spPr>
        <p:txBody>
          <a:bodyPr lIns="0" tIns="0" rIns="0" bIns="0" rtlCol="0" anchor="t">
            <a:spAutoFit/>
          </a:bodyPr>
          <a:lstStyle/>
          <a:p>
            <a:pPr marL="518158" lvl="1" indent="-259079" algn="l">
              <a:lnSpc>
                <a:spcPts val="3359"/>
              </a:lnSpc>
              <a:buFont typeface="Arial"/>
              <a:buChar char="•"/>
            </a:pPr>
            <a:r>
              <a:rPr lang="en-US" sz="2399">
                <a:solidFill>
                  <a:srgbClr val="F2F2F0"/>
                </a:solidFill>
                <a:latin typeface="Arial"/>
                <a:ea typeface="Arial"/>
                <a:cs typeface="Arial"/>
                <a:sym typeface="Arial"/>
              </a:rPr>
              <a:t>Google DeepMind’ın AlphaGo sistemi, bir Go ustasını yenen ilk yapay zeka oldu.</a:t>
            </a:r>
          </a:p>
          <a:p>
            <a:pPr algn="l">
              <a:lnSpc>
                <a:spcPts val="3359"/>
              </a:lnSpc>
            </a:pPr>
            <a:endParaRPr lang="en-US" sz="2399">
              <a:solidFill>
                <a:srgbClr val="F2F2F0"/>
              </a:solidFill>
              <a:latin typeface="Arial"/>
              <a:ea typeface="Arial"/>
              <a:cs typeface="Arial"/>
              <a:sym typeface="Arial"/>
            </a:endParaRPr>
          </a:p>
        </p:txBody>
      </p:sp>
      <p:sp>
        <p:nvSpPr>
          <p:cNvPr id="13" name="TextBox 13"/>
          <p:cNvSpPr txBox="1"/>
          <p:nvPr/>
        </p:nvSpPr>
        <p:spPr>
          <a:xfrm>
            <a:off x="7965295" y="4078455"/>
            <a:ext cx="3364925" cy="590550"/>
          </a:xfrm>
          <a:prstGeom prst="rect">
            <a:avLst/>
          </a:prstGeom>
        </p:spPr>
        <p:txBody>
          <a:bodyPr lIns="0" tIns="0" rIns="0" bIns="0" rtlCol="0" anchor="t">
            <a:spAutoFit/>
          </a:bodyPr>
          <a:lstStyle/>
          <a:p>
            <a:pPr marL="0" lvl="0" indent="0" algn="l">
              <a:lnSpc>
                <a:spcPts val="4199"/>
              </a:lnSpc>
              <a:spcBef>
                <a:spcPct val="0"/>
              </a:spcBef>
            </a:pPr>
            <a:r>
              <a:rPr lang="en-US" sz="3499" spc="171">
                <a:solidFill>
                  <a:srgbClr val="F2F2F0"/>
                </a:solidFill>
                <a:latin typeface="Arial"/>
                <a:ea typeface="Arial"/>
                <a:cs typeface="Arial"/>
                <a:sym typeface="Arial"/>
              </a:rPr>
              <a:t>2016</a:t>
            </a:r>
          </a:p>
        </p:txBody>
      </p:sp>
    </p:spTree>
  </p:cSld>
  <p:clrMapOvr>
    <a:masterClrMapping/>
  </p:clrMapOvr>
  <p:transition>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sp>
        <p:nvSpPr>
          <p:cNvPr id="2" name="AutoShape 2"/>
          <p:cNvSpPr/>
          <p:nvPr/>
        </p:nvSpPr>
        <p:spPr>
          <a:xfrm>
            <a:off x="1028700" y="9091612"/>
            <a:ext cx="17430048" cy="0"/>
          </a:xfrm>
          <a:prstGeom prst="line">
            <a:avLst/>
          </a:prstGeom>
          <a:ln w="9525" cap="rnd">
            <a:solidFill>
              <a:srgbClr val="F2F2F0"/>
            </a:solidFill>
            <a:prstDash val="solid"/>
            <a:headEnd type="none" w="sm" len="sm"/>
            <a:tailEnd type="none" w="sm" len="sm"/>
          </a:ln>
        </p:spPr>
      </p:sp>
      <p:grpSp>
        <p:nvGrpSpPr>
          <p:cNvPr id="3" name="Group 3"/>
          <p:cNvGrpSpPr/>
          <p:nvPr/>
        </p:nvGrpSpPr>
        <p:grpSpPr>
          <a:xfrm>
            <a:off x="1028700" y="8934450"/>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grpSp>
        <p:nvGrpSpPr>
          <p:cNvPr id="5" name="Group 5"/>
          <p:cNvGrpSpPr/>
          <p:nvPr/>
        </p:nvGrpSpPr>
        <p:grpSpPr>
          <a:xfrm>
            <a:off x="5317258" y="8924925"/>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grpSp>
        <p:nvGrpSpPr>
          <p:cNvPr id="7" name="Group 7"/>
          <p:cNvGrpSpPr/>
          <p:nvPr/>
        </p:nvGrpSpPr>
        <p:grpSpPr>
          <a:xfrm>
            <a:off x="9605817" y="8924925"/>
            <a:ext cx="323850" cy="3238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grpSp>
        <p:nvGrpSpPr>
          <p:cNvPr id="9" name="Group 9"/>
          <p:cNvGrpSpPr/>
          <p:nvPr/>
        </p:nvGrpSpPr>
        <p:grpSpPr>
          <a:xfrm>
            <a:off x="13894375" y="8924925"/>
            <a:ext cx="323850" cy="32385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sp>
        <p:nvSpPr>
          <p:cNvPr id="11" name="TextBox 11"/>
          <p:cNvSpPr txBox="1"/>
          <p:nvPr/>
        </p:nvSpPr>
        <p:spPr>
          <a:xfrm>
            <a:off x="1028700" y="942975"/>
            <a:ext cx="16230600" cy="1300099"/>
          </a:xfrm>
          <a:prstGeom prst="rect">
            <a:avLst/>
          </a:prstGeom>
        </p:spPr>
        <p:txBody>
          <a:bodyPr lIns="0" tIns="0" rIns="0" bIns="0" rtlCol="0" anchor="t">
            <a:spAutoFit/>
          </a:bodyPr>
          <a:lstStyle/>
          <a:p>
            <a:pPr marL="0" lvl="0" indent="0" algn="l">
              <a:lnSpc>
                <a:spcPts val="8888"/>
              </a:lnSpc>
              <a:spcBef>
                <a:spcPct val="0"/>
              </a:spcBef>
            </a:pPr>
            <a:r>
              <a:rPr lang="en-US" sz="8000" b="1" u="none" strike="noStrike" spc="296">
                <a:solidFill>
                  <a:srgbClr val="F6F6F7"/>
                </a:solidFill>
                <a:latin typeface="Arial Bold"/>
                <a:ea typeface="Arial Bold"/>
                <a:cs typeface="Arial Bold"/>
                <a:sym typeface="Arial Bold"/>
              </a:rPr>
              <a:t>Yapay Zeka Tarihi</a:t>
            </a:r>
          </a:p>
        </p:txBody>
      </p:sp>
      <p:sp>
        <p:nvSpPr>
          <p:cNvPr id="12" name="TextBox 12"/>
          <p:cNvSpPr txBox="1"/>
          <p:nvPr/>
        </p:nvSpPr>
        <p:spPr>
          <a:xfrm>
            <a:off x="1028700" y="7147050"/>
            <a:ext cx="3364925" cy="1291590"/>
          </a:xfrm>
          <a:prstGeom prst="rect">
            <a:avLst/>
          </a:prstGeom>
        </p:spPr>
        <p:txBody>
          <a:bodyPr lIns="0" tIns="0" rIns="0" bIns="0" rtlCol="0" anchor="t">
            <a:spAutoFit/>
          </a:bodyPr>
          <a:lstStyle/>
          <a:p>
            <a:pPr marL="0" lvl="0" indent="0" algn="l">
              <a:lnSpc>
                <a:spcPts val="3359"/>
              </a:lnSpc>
              <a:spcBef>
                <a:spcPct val="0"/>
              </a:spcBef>
            </a:pPr>
            <a:r>
              <a:rPr lang="en-US" sz="2399">
                <a:solidFill>
                  <a:srgbClr val="F2F2F0"/>
                </a:solidFill>
                <a:latin typeface="Arial"/>
                <a:ea typeface="Arial"/>
                <a:cs typeface="Arial"/>
                <a:sym typeface="Arial"/>
              </a:rPr>
              <a:t>Yapay Zeka üzerine ilk fikirler ortaya atıldı ve sorgulandı.</a:t>
            </a:r>
          </a:p>
        </p:txBody>
      </p:sp>
      <p:sp>
        <p:nvSpPr>
          <p:cNvPr id="13" name="TextBox 13"/>
          <p:cNvSpPr txBox="1"/>
          <p:nvPr/>
        </p:nvSpPr>
        <p:spPr>
          <a:xfrm>
            <a:off x="1028700" y="4809995"/>
            <a:ext cx="3364925" cy="2162175"/>
          </a:xfrm>
          <a:prstGeom prst="rect">
            <a:avLst/>
          </a:prstGeom>
        </p:spPr>
        <p:txBody>
          <a:bodyPr lIns="0" tIns="0" rIns="0" bIns="0" rtlCol="0" anchor="t">
            <a:spAutoFit/>
          </a:bodyPr>
          <a:lstStyle/>
          <a:p>
            <a:pPr marL="0" lvl="0" indent="0" algn="l">
              <a:lnSpc>
                <a:spcPts val="4199"/>
              </a:lnSpc>
              <a:spcBef>
                <a:spcPct val="0"/>
              </a:spcBef>
            </a:pPr>
            <a:r>
              <a:rPr lang="en-US" sz="3499" spc="171">
                <a:solidFill>
                  <a:srgbClr val="F2F2F0"/>
                </a:solidFill>
                <a:latin typeface="Arial"/>
                <a:ea typeface="Arial"/>
                <a:cs typeface="Arial"/>
                <a:sym typeface="Arial"/>
              </a:rPr>
              <a:t>1940-1950’ler: Yapay Zeka’nın Doğuşu</a:t>
            </a:r>
          </a:p>
        </p:txBody>
      </p:sp>
      <p:grpSp>
        <p:nvGrpSpPr>
          <p:cNvPr id="14" name="Group 14"/>
          <p:cNvGrpSpPr/>
          <p:nvPr/>
        </p:nvGrpSpPr>
        <p:grpSpPr>
          <a:xfrm>
            <a:off x="9605817" y="5610095"/>
            <a:ext cx="3364925" cy="2828546"/>
            <a:chOff x="0" y="0"/>
            <a:chExt cx="4486566" cy="3771394"/>
          </a:xfrm>
        </p:grpSpPr>
        <p:sp>
          <p:nvSpPr>
            <p:cNvPr id="15" name="TextBox 15"/>
            <p:cNvSpPr txBox="1"/>
            <p:nvPr/>
          </p:nvSpPr>
          <p:spPr>
            <a:xfrm>
              <a:off x="0" y="963424"/>
              <a:ext cx="4486566" cy="2807970"/>
            </a:xfrm>
            <a:prstGeom prst="rect">
              <a:avLst/>
            </a:prstGeom>
          </p:spPr>
          <p:txBody>
            <a:bodyPr lIns="0" tIns="0" rIns="0" bIns="0" rtlCol="0" anchor="t">
              <a:spAutoFit/>
            </a:bodyPr>
            <a:lstStyle/>
            <a:p>
              <a:pPr marL="0" lvl="0" indent="0" algn="l">
                <a:lnSpc>
                  <a:spcPts val="3359"/>
                </a:lnSpc>
                <a:spcBef>
                  <a:spcPct val="0"/>
                </a:spcBef>
              </a:pPr>
              <a:r>
                <a:rPr lang="en-US" sz="2399" strike="noStrike">
                  <a:solidFill>
                    <a:srgbClr val="F2F2F0"/>
                  </a:solidFill>
                  <a:latin typeface="Arial"/>
                  <a:ea typeface="Arial"/>
                  <a:cs typeface="Arial"/>
                  <a:sym typeface="Arial"/>
                </a:rPr>
                <a:t>İlk Yapay Zeka laboratuvarı kuruldu ve simülasyonlar yapay zeka araştırmalarını hızlandırdı.</a:t>
              </a:r>
            </a:p>
          </p:txBody>
        </p:sp>
        <p:sp>
          <p:nvSpPr>
            <p:cNvPr id="16" name="TextBox 16"/>
            <p:cNvSpPr txBox="1"/>
            <p:nvPr/>
          </p:nvSpPr>
          <p:spPr>
            <a:xfrm>
              <a:off x="0" y="-66675"/>
              <a:ext cx="4486566" cy="765175"/>
            </a:xfrm>
            <a:prstGeom prst="rect">
              <a:avLst/>
            </a:prstGeom>
          </p:spPr>
          <p:txBody>
            <a:bodyPr lIns="0" tIns="0" rIns="0" bIns="0" rtlCol="0" anchor="t">
              <a:spAutoFit/>
            </a:bodyPr>
            <a:lstStyle/>
            <a:p>
              <a:pPr marL="0" lvl="0" indent="0" algn="l">
                <a:lnSpc>
                  <a:spcPts val="4199"/>
                </a:lnSpc>
                <a:spcBef>
                  <a:spcPct val="0"/>
                </a:spcBef>
              </a:pPr>
              <a:r>
                <a:rPr lang="en-US" sz="3499" u="none" strike="noStrike" spc="171">
                  <a:solidFill>
                    <a:srgbClr val="F2F2F0"/>
                  </a:solidFill>
                  <a:latin typeface="Arial"/>
                  <a:ea typeface="Arial"/>
                  <a:cs typeface="Arial"/>
                  <a:sym typeface="Arial"/>
                </a:rPr>
                <a:t>1960'lar</a:t>
              </a:r>
            </a:p>
          </p:txBody>
        </p:sp>
      </p:grpSp>
      <p:sp>
        <p:nvSpPr>
          <p:cNvPr id="17" name="TextBox 17"/>
          <p:cNvSpPr txBox="1"/>
          <p:nvPr/>
        </p:nvSpPr>
        <p:spPr>
          <a:xfrm>
            <a:off x="5479183" y="7566150"/>
            <a:ext cx="3364925" cy="872490"/>
          </a:xfrm>
          <a:prstGeom prst="rect">
            <a:avLst/>
          </a:prstGeom>
        </p:spPr>
        <p:txBody>
          <a:bodyPr lIns="0" tIns="0" rIns="0" bIns="0" rtlCol="0" anchor="t">
            <a:spAutoFit/>
          </a:bodyPr>
          <a:lstStyle/>
          <a:p>
            <a:pPr marL="0" lvl="0" indent="0" algn="l">
              <a:lnSpc>
                <a:spcPts val="3359"/>
              </a:lnSpc>
              <a:spcBef>
                <a:spcPct val="0"/>
              </a:spcBef>
            </a:pPr>
            <a:r>
              <a:rPr lang="en-US" sz="2399">
                <a:solidFill>
                  <a:srgbClr val="F2F2F0"/>
                </a:solidFill>
                <a:latin typeface="Arial"/>
                <a:ea typeface="Arial"/>
                <a:cs typeface="Arial"/>
                <a:sym typeface="Arial"/>
              </a:rPr>
              <a:t>İlk</a:t>
            </a:r>
            <a:r>
              <a:rPr lang="en-US" sz="2399" strike="noStrike">
                <a:solidFill>
                  <a:srgbClr val="F2F2F0"/>
                </a:solidFill>
                <a:latin typeface="Arial"/>
                <a:ea typeface="Arial"/>
                <a:cs typeface="Arial"/>
                <a:sym typeface="Arial"/>
              </a:rPr>
              <a:t> yapay zeka algoritması geliştirildi.</a:t>
            </a:r>
          </a:p>
        </p:txBody>
      </p:sp>
      <p:sp>
        <p:nvSpPr>
          <p:cNvPr id="18" name="TextBox 18"/>
          <p:cNvSpPr txBox="1"/>
          <p:nvPr/>
        </p:nvSpPr>
        <p:spPr>
          <a:xfrm>
            <a:off x="5479183" y="6381620"/>
            <a:ext cx="3364925" cy="590550"/>
          </a:xfrm>
          <a:prstGeom prst="rect">
            <a:avLst/>
          </a:prstGeom>
        </p:spPr>
        <p:txBody>
          <a:bodyPr lIns="0" tIns="0" rIns="0" bIns="0" rtlCol="0" anchor="t">
            <a:spAutoFit/>
          </a:bodyPr>
          <a:lstStyle/>
          <a:p>
            <a:pPr marL="0" lvl="0" indent="0" algn="l">
              <a:lnSpc>
                <a:spcPts val="4199"/>
              </a:lnSpc>
              <a:spcBef>
                <a:spcPct val="0"/>
              </a:spcBef>
            </a:pPr>
            <a:r>
              <a:rPr lang="en-US" sz="3499" u="none" strike="noStrike" spc="171">
                <a:solidFill>
                  <a:srgbClr val="F2F2F0"/>
                </a:solidFill>
                <a:latin typeface="Arial"/>
                <a:ea typeface="Arial"/>
                <a:cs typeface="Arial"/>
                <a:sym typeface="Arial"/>
              </a:rPr>
              <a:t>1950'ler</a:t>
            </a:r>
          </a:p>
        </p:txBody>
      </p:sp>
      <p:grpSp>
        <p:nvGrpSpPr>
          <p:cNvPr id="19" name="Group 19"/>
          <p:cNvGrpSpPr/>
          <p:nvPr/>
        </p:nvGrpSpPr>
        <p:grpSpPr>
          <a:xfrm>
            <a:off x="14056300" y="5190995"/>
            <a:ext cx="3364925" cy="3247646"/>
            <a:chOff x="0" y="0"/>
            <a:chExt cx="4486566" cy="4330194"/>
          </a:xfrm>
        </p:grpSpPr>
        <p:sp>
          <p:nvSpPr>
            <p:cNvPr id="20" name="TextBox 20"/>
            <p:cNvSpPr txBox="1"/>
            <p:nvPr/>
          </p:nvSpPr>
          <p:spPr>
            <a:xfrm>
              <a:off x="0" y="963424"/>
              <a:ext cx="4486566" cy="3366770"/>
            </a:xfrm>
            <a:prstGeom prst="rect">
              <a:avLst/>
            </a:prstGeom>
          </p:spPr>
          <p:txBody>
            <a:bodyPr lIns="0" tIns="0" rIns="0" bIns="0" rtlCol="0" anchor="t">
              <a:spAutoFit/>
            </a:bodyPr>
            <a:lstStyle/>
            <a:p>
              <a:pPr marL="0" lvl="0" indent="0" algn="l">
                <a:lnSpc>
                  <a:spcPts val="3359"/>
                </a:lnSpc>
                <a:spcBef>
                  <a:spcPct val="0"/>
                </a:spcBef>
              </a:pPr>
              <a:r>
                <a:rPr lang="en-US" sz="2399" strike="noStrike">
                  <a:solidFill>
                    <a:srgbClr val="F2F2F0"/>
                  </a:solidFill>
                  <a:latin typeface="Arial"/>
                  <a:ea typeface="Arial"/>
                  <a:cs typeface="Arial"/>
                  <a:sym typeface="Arial"/>
                </a:rPr>
                <a:t>Büyük veri, maki öğrenmesi ve akıllı cihazlarla birlikte Yapay Zeka, hayatımızın her yerinde varlık</a:t>
              </a:r>
            </a:p>
            <a:p>
              <a:pPr marL="0" lvl="0" indent="0" algn="l">
                <a:lnSpc>
                  <a:spcPts val="3359"/>
                </a:lnSpc>
                <a:spcBef>
                  <a:spcPct val="0"/>
                </a:spcBef>
              </a:pPr>
              <a:r>
                <a:rPr lang="en-US" sz="2399" strike="noStrike">
                  <a:solidFill>
                    <a:srgbClr val="F2F2F0"/>
                  </a:solidFill>
                  <a:latin typeface="Arial"/>
                  <a:ea typeface="Arial"/>
                  <a:cs typeface="Arial"/>
                  <a:sym typeface="Arial"/>
                </a:rPr>
                <a:t>göstermeye başladı.</a:t>
              </a:r>
            </a:p>
          </p:txBody>
        </p:sp>
        <p:sp>
          <p:nvSpPr>
            <p:cNvPr id="21" name="TextBox 21"/>
            <p:cNvSpPr txBox="1"/>
            <p:nvPr/>
          </p:nvSpPr>
          <p:spPr>
            <a:xfrm>
              <a:off x="0" y="-66675"/>
              <a:ext cx="4486566" cy="765175"/>
            </a:xfrm>
            <a:prstGeom prst="rect">
              <a:avLst/>
            </a:prstGeom>
          </p:spPr>
          <p:txBody>
            <a:bodyPr lIns="0" tIns="0" rIns="0" bIns="0" rtlCol="0" anchor="t">
              <a:spAutoFit/>
            </a:bodyPr>
            <a:lstStyle/>
            <a:p>
              <a:pPr marL="0" lvl="0" indent="0" algn="l">
                <a:lnSpc>
                  <a:spcPts val="4199"/>
                </a:lnSpc>
                <a:spcBef>
                  <a:spcPct val="0"/>
                </a:spcBef>
              </a:pPr>
              <a:r>
                <a:rPr lang="en-US" sz="3499" u="none" strike="noStrike" spc="171">
                  <a:solidFill>
                    <a:srgbClr val="F2F2F0"/>
                  </a:solidFill>
                  <a:latin typeface="Arial"/>
                  <a:ea typeface="Arial"/>
                  <a:cs typeface="Arial"/>
                  <a:sym typeface="Arial"/>
                </a:rPr>
                <a:t>21. yüzyıl</a:t>
              </a:r>
            </a:p>
          </p:txBody>
        </p:sp>
      </p:grpSp>
    </p:spTree>
  </p:cSld>
  <p:clrMapOvr>
    <a:masterClrMapping/>
  </p:clrMapOvr>
  <p:transition>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sp>
        <p:nvSpPr>
          <p:cNvPr id="2" name="AutoShape 2"/>
          <p:cNvSpPr/>
          <p:nvPr/>
        </p:nvSpPr>
        <p:spPr>
          <a:xfrm>
            <a:off x="1028700" y="2438400"/>
            <a:ext cx="8039100" cy="3333750"/>
          </a:xfrm>
          <a:prstGeom prst="rect">
            <a:avLst/>
          </a:prstGeom>
          <a:solidFill>
            <a:srgbClr val="5B4F8A">
              <a:alpha val="89804"/>
            </a:srgbClr>
          </a:solidFill>
        </p:spPr>
      </p:sp>
      <p:sp>
        <p:nvSpPr>
          <p:cNvPr id="3" name="AutoShape 3"/>
          <p:cNvSpPr/>
          <p:nvPr/>
        </p:nvSpPr>
        <p:spPr>
          <a:xfrm>
            <a:off x="9220200" y="2438400"/>
            <a:ext cx="8039100" cy="3333750"/>
          </a:xfrm>
          <a:prstGeom prst="rect">
            <a:avLst/>
          </a:prstGeom>
          <a:solidFill>
            <a:srgbClr val="5B4F8A">
              <a:alpha val="89804"/>
            </a:srgbClr>
          </a:solidFill>
        </p:spPr>
      </p:sp>
      <p:sp>
        <p:nvSpPr>
          <p:cNvPr id="4" name="AutoShape 4"/>
          <p:cNvSpPr/>
          <p:nvPr/>
        </p:nvSpPr>
        <p:spPr>
          <a:xfrm>
            <a:off x="9220200" y="5924550"/>
            <a:ext cx="8039100" cy="3333750"/>
          </a:xfrm>
          <a:prstGeom prst="rect">
            <a:avLst/>
          </a:prstGeom>
          <a:solidFill>
            <a:srgbClr val="5B4F8A">
              <a:alpha val="89804"/>
            </a:srgbClr>
          </a:solidFill>
        </p:spPr>
      </p:sp>
      <p:sp>
        <p:nvSpPr>
          <p:cNvPr id="5" name="AutoShape 5"/>
          <p:cNvSpPr/>
          <p:nvPr/>
        </p:nvSpPr>
        <p:spPr>
          <a:xfrm>
            <a:off x="1028700" y="5924550"/>
            <a:ext cx="8039100" cy="3333750"/>
          </a:xfrm>
          <a:prstGeom prst="rect">
            <a:avLst/>
          </a:prstGeom>
          <a:solidFill>
            <a:srgbClr val="5B4F8A">
              <a:alpha val="89804"/>
            </a:srgbClr>
          </a:solidFill>
        </p:spPr>
      </p:sp>
      <p:sp>
        <p:nvSpPr>
          <p:cNvPr id="6" name="Freeform 6"/>
          <p:cNvSpPr/>
          <p:nvPr/>
        </p:nvSpPr>
        <p:spPr>
          <a:xfrm>
            <a:off x="4458802" y="3014223"/>
            <a:ext cx="1178896" cy="871279"/>
          </a:xfrm>
          <a:custGeom>
            <a:avLst/>
            <a:gdLst/>
            <a:ahLst/>
            <a:cxnLst/>
            <a:rect l="l" t="t" r="r" b="b"/>
            <a:pathLst>
              <a:path w="1178896" h="871279">
                <a:moveTo>
                  <a:pt x="0" y="0"/>
                </a:moveTo>
                <a:lnTo>
                  <a:pt x="1178896" y="0"/>
                </a:lnTo>
                <a:lnTo>
                  <a:pt x="1178896" y="871278"/>
                </a:lnTo>
                <a:lnTo>
                  <a:pt x="0" y="87127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4743511" y="6615710"/>
            <a:ext cx="609478" cy="755941"/>
          </a:xfrm>
          <a:custGeom>
            <a:avLst/>
            <a:gdLst/>
            <a:ahLst/>
            <a:cxnLst/>
            <a:rect l="l" t="t" r="r" b="b"/>
            <a:pathLst>
              <a:path w="609478" h="755941">
                <a:moveTo>
                  <a:pt x="0" y="0"/>
                </a:moveTo>
                <a:lnTo>
                  <a:pt x="609478" y="0"/>
                </a:lnTo>
                <a:lnTo>
                  <a:pt x="609478" y="755941"/>
                </a:lnTo>
                <a:lnTo>
                  <a:pt x="0" y="75594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a:off x="12765806" y="6615710"/>
            <a:ext cx="947889" cy="755941"/>
          </a:xfrm>
          <a:custGeom>
            <a:avLst/>
            <a:gdLst/>
            <a:ahLst/>
            <a:cxnLst/>
            <a:rect l="l" t="t" r="r" b="b"/>
            <a:pathLst>
              <a:path w="947889" h="755941">
                <a:moveTo>
                  <a:pt x="0" y="0"/>
                </a:moveTo>
                <a:lnTo>
                  <a:pt x="947888" y="0"/>
                </a:lnTo>
                <a:lnTo>
                  <a:pt x="947888" y="755941"/>
                </a:lnTo>
                <a:lnTo>
                  <a:pt x="0" y="755941"/>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9" name="Freeform 9"/>
          <p:cNvSpPr/>
          <p:nvPr/>
        </p:nvSpPr>
        <p:spPr>
          <a:xfrm>
            <a:off x="12802399" y="2951190"/>
            <a:ext cx="874701" cy="753337"/>
          </a:xfrm>
          <a:custGeom>
            <a:avLst/>
            <a:gdLst/>
            <a:ahLst/>
            <a:cxnLst/>
            <a:rect l="l" t="t" r="r" b="b"/>
            <a:pathLst>
              <a:path w="874701" h="753337">
                <a:moveTo>
                  <a:pt x="0" y="0"/>
                </a:moveTo>
                <a:lnTo>
                  <a:pt x="874702" y="0"/>
                </a:lnTo>
                <a:lnTo>
                  <a:pt x="874702" y="753336"/>
                </a:lnTo>
                <a:lnTo>
                  <a:pt x="0" y="753336"/>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0" name="TextBox 10"/>
          <p:cNvSpPr txBox="1"/>
          <p:nvPr/>
        </p:nvSpPr>
        <p:spPr>
          <a:xfrm>
            <a:off x="1028700" y="1028700"/>
            <a:ext cx="14057800" cy="972185"/>
          </a:xfrm>
          <a:prstGeom prst="rect">
            <a:avLst/>
          </a:prstGeom>
        </p:spPr>
        <p:txBody>
          <a:bodyPr lIns="0" tIns="0" rIns="0" bIns="0" rtlCol="0" anchor="t">
            <a:spAutoFit/>
          </a:bodyPr>
          <a:lstStyle/>
          <a:p>
            <a:pPr marL="0" lvl="0" indent="0" algn="l">
              <a:lnSpc>
                <a:spcPts val="6399"/>
              </a:lnSpc>
            </a:pPr>
            <a:r>
              <a:rPr lang="en-US" sz="6399" b="1" strike="noStrike" spc="236">
                <a:solidFill>
                  <a:srgbClr val="F1F2F1"/>
                </a:solidFill>
                <a:latin typeface="Arial Bold"/>
                <a:ea typeface="Arial Bold"/>
                <a:cs typeface="Arial Bold"/>
                <a:sym typeface="Arial Bold"/>
              </a:rPr>
              <a:t>Yapay Zeka Uygulama Alanları</a:t>
            </a:r>
          </a:p>
        </p:txBody>
      </p:sp>
      <p:sp>
        <p:nvSpPr>
          <p:cNvPr id="11" name="TextBox 11"/>
          <p:cNvSpPr txBox="1"/>
          <p:nvPr/>
        </p:nvSpPr>
        <p:spPr>
          <a:xfrm>
            <a:off x="1708133" y="3923601"/>
            <a:ext cx="6680234" cy="516382"/>
          </a:xfrm>
          <a:prstGeom prst="rect">
            <a:avLst/>
          </a:prstGeom>
        </p:spPr>
        <p:txBody>
          <a:bodyPr lIns="0" tIns="0" rIns="0" bIns="0" rtlCol="0" anchor="t">
            <a:spAutoFit/>
          </a:bodyPr>
          <a:lstStyle/>
          <a:p>
            <a:pPr marL="0" lvl="0" indent="0" algn="ctr">
              <a:lnSpc>
                <a:spcPts val="3476"/>
              </a:lnSpc>
            </a:pPr>
            <a:r>
              <a:rPr lang="en-US" sz="3160" b="1" spc="148">
                <a:solidFill>
                  <a:srgbClr val="F1F2F1"/>
                </a:solidFill>
                <a:latin typeface="Arial Bold"/>
                <a:ea typeface="Arial Bold"/>
                <a:cs typeface="Arial Bold"/>
                <a:sym typeface="Arial Bold"/>
              </a:rPr>
              <a:t>Finans Sektörü</a:t>
            </a:r>
          </a:p>
        </p:txBody>
      </p:sp>
      <p:sp>
        <p:nvSpPr>
          <p:cNvPr id="12" name="TextBox 12"/>
          <p:cNvSpPr txBox="1"/>
          <p:nvPr/>
        </p:nvSpPr>
        <p:spPr>
          <a:xfrm>
            <a:off x="1712856" y="4411409"/>
            <a:ext cx="6670788" cy="737235"/>
          </a:xfrm>
          <a:prstGeom prst="rect">
            <a:avLst/>
          </a:prstGeom>
        </p:spPr>
        <p:txBody>
          <a:bodyPr lIns="0" tIns="0" rIns="0" bIns="0" rtlCol="0" anchor="t">
            <a:spAutoFit/>
          </a:bodyPr>
          <a:lstStyle/>
          <a:p>
            <a:pPr marL="0" lvl="0" indent="0" algn="ctr">
              <a:lnSpc>
                <a:spcPts val="2880"/>
              </a:lnSpc>
            </a:pPr>
            <a:r>
              <a:rPr lang="en-US" sz="1800" strike="noStrike" spc="120">
                <a:solidFill>
                  <a:srgbClr val="F1F2F1"/>
                </a:solidFill>
                <a:latin typeface="Arial"/>
                <a:ea typeface="Arial"/>
                <a:cs typeface="Arial"/>
                <a:sym typeface="Arial"/>
              </a:rPr>
              <a:t>Yapay Zeka, finansal verileri analiz ederek</a:t>
            </a:r>
          </a:p>
          <a:p>
            <a:pPr marL="0" lvl="0" indent="0" algn="ctr">
              <a:lnSpc>
                <a:spcPts val="2880"/>
              </a:lnSpc>
            </a:pPr>
            <a:r>
              <a:rPr lang="en-US" sz="1800" strike="noStrike" spc="120">
                <a:solidFill>
                  <a:srgbClr val="F1F2F1"/>
                </a:solidFill>
                <a:latin typeface="Arial"/>
                <a:ea typeface="Arial"/>
                <a:cs typeface="Arial"/>
                <a:sym typeface="Arial"/>
              </a:rPr>
              <a:t>şirketlerin yatırım kararlarını destekler.</a:t>
            </a:r>
          </a:p>
        </p:txBody>
      </p:sp>
      <p:sp>
        <p:nvSpPr>
          <p:cNvPr id="13" name="TextBox 13"/>
          <p:cNvSpPr txBox="1"/>
          <p:nvPr/>
        </p:nvSpPr>
        <p:spPr>
          <a:xfrm>
            <a:off x="9899633" y="3742626"/>
            <a:ext cx="6680234" cy="516382"/>
          </a:xfrm>
          <a:prstGeom prst="rect">
            <a:avLst/>
          </a:prstGeom>
        </p:spPr>
        <p:txBody>
          <a:bodyPr lIns="0" tIns="0" rIns="0" bIns="0" rtlCol="0" anchor="t">
            <a:spAutoFit/>
          </a:bodyPr>
          <a:lstStyle/>
          <a:p>
            <a:pPr marL="0" lvl="0" indent="0" algn="ctr">
              <a:lnSpc>
                <a:spcPts val="3476"/>
              </a:lnSpc>
            </a:pPr>
            <a:r>
              <a:rPr lang="en-US" sz="3160" b="1" spc="148">
                <a:solidFill>
                  <a:srgbClr val="F1F2F1"/>
                </a:solidFill>
                <a:latin typeface="Arial Bold"/>
                <a:ea typeface="Arial Bold"/>
                <a:cs typeface="Arial Bold"/>
                <a:sym typeface="Arial Bold"/>
              </a:rPr>
              <a:t>Tıp</a:t>
            </a:r>
          </a:p>
        </p:txBody>
      </p:sp>
      <p:sp>
        <p:nvSpPr>
          <p:cNvPr id="14" name="TextBox 14"/>
          <p:cNvSpPr txBox="1"/>
          <p:nvPr/>
        </p:nvSpPr>
        <p:spPr>
          <a:xfrm>
            <a:off x="9904356" y="4230434"/>
            <a:ext cx="6670788" cy="1099185"/>
          </a:xfrm>
          <a:prstGeom prst="rect">
            <a:avLst/>
          </a:prstGeom>
        </p:spPr>
        <p:txBody>
          <a:bodyPr lIns="0" tIns="0" rIns="0" bIns="0" rtlCol="0" anchor="t">
            <a:spAutoFit/>
          </a:bodyPr>
          <a:lstStyle/>
          <a:p>
            <a:pPr marL="0" lvl="0" indent="0" algn="ctr">
              <a:lnSpc>
                <a:spcPts val="2880"/>
              </a:lnSpc>
            </a:pPr>
            <a:r>
              <a:rPr lang="en-US" sz="1800" spc="120">
                <a:solidFill>
                  <a:srgbClr val="F1F2F1"/>
                </a:solidFill>
                <a:latin typeface="Arial"/>
                <a:ea typeface="Arial"/>
                <a:cs typeface="Arial"/>
                <a:sym typeface="Arial"/>
              </a:rPr>
              <a:t>Yapay Zeka, kanser taraması, tıbbi</a:t>
            </a:r>
          </a:p>
          <a:p>
            <a:pPr marL="0" lvl="0" indent="0" algn="ctr">
              <a:lnSpc>
                <a:spcPts val="2880"/>
              </a:lnSpc>
            </a:pPr>
            <a:r>
              <a:rPr lang="en-US" sz="1800" spc="120">
                <a:solidFill>
                  <a:srgbClr val="F1F2F1"/>
                </a:solidFill>
                <a:latin typeface="Arial"/>
                <a:ea typeface="Arial"/>
                <a:cs typeface="Arial"/>
                <a:sym typeface="Arial"/>
              </a:rPr>
              <a:t>görüntüleme ve tanı yapmak için</a:t>
            </a:r>
          </a:p>
          <a:p>
            <a:pPr marL="0" lvl="0" indent="0" algn="ctr">
              <a:lnSpc>
                <a:spcPts val="2880"/>
              </a:lnSpc>
            </a:pPr>
            <a:r>
              <a:rPr lang="en-US" sz="1800" spc="120">
                <a:solidFill>
                  <a:srgbClr val="F1F2F1"/>
                </a:solidFill>
                <a:latin typeface="Arial"/>
                <a:ea typeface="Arial"/>
                <a:cs typeface="Arial"/>
                <a:sym typeface="Arial"/>
              </a:rPr>
              <a:t>kullanılabilir.</a:t>
            </a:r>
          </a:p>
        </p:txBody>
      </p:sp>
      <p:sp>
        <p:nvSpPr>
          <p:cNvPr id="15" name="TextBox 15"/>
          <p:cNvSpPr txBox="1"/>
          <p:nvPr/>
        </p:nvSpPr>
        <p:spPr>
          <a:xfrm>
            <a:off x="1708133" y="7409751"/>
            <a:ext cx="6680234" cy="516382"/>
          </a:xfrm>
          <a:prstGeom prst="rect">
            <a:avLst/>
          </a:prstGeom>
        </p:spPr>
        <p:txBody>
          <a:bodyPr lIns="0" tIns="0" rIns="0" bIns="0" rtlCol="0" anchor="t">
            <a:spAutoFit/>
          </a:bodyPr>
          <a:lstStyle/>
          <a:p>
            <a:pPr marL="0" lvl="0" indent="0" algn="ctr">
              <a:lnSpc>
                <a:spcPts val="3476"/>
              </a:lnSpc>
            </a:pPr>
            <a:r>
              <a:rPr lang="en-US" sz="3160" b="1" spc="148">
                <a:solidFill>
                  <a:srgbClr val="F1F2F1"/>
                </a:solidFill>
                <a:latin typeface="Arial Bold"/>
                <a:ea typeface="Arial Bold"/>
                <a:cs typeface="Arial Bold"/>
                <a:sym typeface="Arial Bold"/>
              </a:rPr>
              <a:t>Savunma Sanayi</a:t>
            </a:r>
          </a:p>
        </p:txBody>
      </p:sp>
      <p:sp>
        <p:nvSpPr>
          <p:cNvPr id="16" name="TextBox 16"/>
          <p:cNvSpPr txBox="1"/>
          <p:nvPr/>
        </p:nvSpPr>
        <p:spPr>
          <a:xfrm>
            <a:off x="1712856" y="7897559"/>
            <a:ext cx="6670788" cy="737235"/>
          </a:xfrm>
          <a:prstGeom prst="rect">
            <a:avLst/>
          </a:prstGeom>
        </p:spPr>
        <p:txBody>
          <a:bodyPr lIns="0" tIns="0" rIns="0" bIns="0" rtlCol="0" anchor="t">
            <a:spAutoFit/>
          </a:bodyPr>
          <a:lstStyle/>
          <a:p>
            <a:pPr marL="0" lvl="0" indent="0" algn="ctr">
              <a:lnSpc>
                <a:spcPts val="2880"/>
              </a:lnSpc>
            </a:pPr>
            <a:r>
              <a:rPr lang="en-US" sz="1800" spc="120">
                <a:solidFill>
                  <a:srgbClr val="F1F2F1"/>
                </a:solidFill>
                <a:latin typeface="Arial"/>
                <a:ea typeface="Arial"/>
                <a:cs typeface="Arial"/>
                <a:sym typeface="Arial"/>
              </a:rPr>
              <a:t>Yapay Zeka, insansız hava araçları ve füze</a:t>
            </a:r>
          </a:p>
          <a:p>
            <a:pPr marL="0" lvl="0" indent="0" algn="ctr">
              <a:lnSpc>
                <a:spcPts val="2880"/>
              </a:lnSpc>
            </a:pPr>
            <a:r>
              <a:rPr lang="en-US" sz="1800" spc="120">
                <a:solidFill>
                  <a:srgbClr val="F1F2F1"/>
                </a:solidFill>
                <a:latin typeface="Arial"/>
                <a:ea typeface="Arial"/>
                <a:cs typeface="Arial"/>
                <a:sym typeface="Arial"/>
              </a:rPr>
              <a:t>sistemlerinin yönetimi için kullanılıyor.</a:t>
            </a:r>
          </a:p>
        </p:txBody>
      </p:sp>
      <p:sp>
        <p:nvSpPr>
          <p:cNvPr id="17" name="TextBox 17"/>
          <p:cNvSpPr txBox="1"/>
          <p:nvPr/>
        </p:nvSpPr>
        <p:spPr>
          <a:xfrm>
            <a:off x="9899633" y="7409751"/>
            <a:ext cx="6680234" cy="516382"/>
          </a:xfrm>
          <a:prstGeom prst="rect">
            <a:avLst/>
          </a:prstGeom>
        </p:spPr>
        <p:txBody>
          <a:bodyPr lIns="0" tIns="0" rIns="0" bIns="0" rtlCol="0" anchor="t">
            <a:spAutoFit/>
          </a:bodyPr>
          <a:lstStyle/>
          <a:p>
            <a:pPr marL="0" lvl="0" indent="0" algn="ctr">
              <a:lnSpc>
                <a:spcPts val="3476"/>
              </a:lnSpc>
            </a:pPr>
            <a:r>
              <a:rPr lang="en-US" sz="3160" b="1" spc="148">
                <a:solidFill>
                  <a:srgbClr val="F1F2F1"/>
                </a:solidFill>
                <a:latin typeface="Arial Bold"/>
                <a:ea typeface="Arial Bold"/>
                <a:cs typeface="Arial Bold"/>
                <a:sym typeface="Arial Bold"/>
              </a:rPr>
              <a:t>Otonom Araçlar</a:t>
            </a:r>
          </a:p>
        </p:txBody>
      </p:sp>
      <p:sp>
        <p:nvSpPr>
          <p:cNvPr id="18" name="TextBox 18"/>
          <p:cNvSpPr txBox="1"/>
          <p:nvPr/>
        </p:nvSpPr>
        <p:spPr>
          <a:xfrm>
            <a:off x="9904356" y="7897559"/>
            <a:ext cx="6670788" cy="737235"/>
          </a:xfrm>
          <a:prstGeom prst="rect">
            <a:avLst/>
          </a:prstGeom>
        </p:spPr>
        <p:txBody>
          <a:bodyPr lIns="0" tIns="0" rIns="0" bIns="0" rtlCol="0" anchor="t">
            <a:spAutoFit/>
          </a:bodyPr>
          <a:lstStyle/>
          <a:p>
            <a:pPr marL="0" lvl="0" indent="0" algn="ctr">
              <a:lnSpc>
                <a:spcPts val="2880"/>
              </a:lnSpc>
            </a:pPr>
            <a:r>
              <a:rPr lang="en-US" sz="1800" spc="120">
                <a:solidFill>
                  <a:srgbClr val="F1F2F1"/>
                </a:solidFill>
                <a:latin typeface="Arial"/>
                <a:ea typeface="Arial"/>
                <a:cs typeface="Arial"/>
                <a:sym typeface="Arial"/>
              </a:rPr>
              <a:t>Yapay Zeka,sürücüsüz araçların kontrolünü</a:t>
            </a:r>
          </a:p>
          <a:p>
            <a:pPr marL="0" lvl="0" indent="0" algn="ctr">
              <a:lnSpc>
                <a:spcPts val="2880"/>
              </a:lnSpc>
            </a:pPr>
            <a:r>
              <a:rPr lang="en-US" sz="1800" spc="120">
                <a:solidFill>
                  <a:srgbClr val="F1F2F1"/>
                </a:solidFill>
                <a:latin typeface="Arial"/>
                <a:ea typeface="Arial"/>
                <a:cs typeface="Arial"/>
                <a:sym typeface="Arial"/>
              </a:rPr>
              <a:t>sağlayarak trafikteki güvenliği artırıyor.</a:t>
            </a:r>
          </a:p>
        </p:txBody>
      </p:sp>
    </p:spTree>
  </p:cSld>
  <p:clrMapOvr>
    <a:masterClrMapping/>
  </p:clrMapOvr>
  <p:transition>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sp>
        <p:nvSpPr>
          <p:cNvPr id="2" name="AutoShape 2"/>
          <p:cNvSpPr/>
          <p:nvPr/>
        </p:nvSpPr>
        <p:spPr>
          <a:xfrm>
            <a:off x="1028700" y="2438400"/>
            <a:ext cx="8039100" cy="3333750"/>
          </a:xfrm>
          <a:prstGeom prst="rect">
            <a:avLst/>
          </a:prstGeom>
          <a:solidFill>
            <a:srgbClr val="5B4F8A">
              <a:alpha val="89804"/>
            </a:srgbClr>
          </a:solidFill>
        </p:spPr>
      </p:sp>
      <p:sp>
        <p:nvSpPr>
          <p:cNvPr id="3" name="AutoShape 3"/>
          <p:cNvSpPr/>
          <p:nvPr/>
        </p:nvSpPr>
        <p:spPr>
          <a:xfrm>
            <a:off x="9220200" y="2438400"/>
            <a:ext cx="8039100" cy="3333750"/>
          </a:xfrm>
          <a:prstGeom prst="rect">
            <a:avLst/>
          </a:prstGeom>
          <a:solidFill>
            <a:srgbClr val="5B4F8A">
              <a:alpha val="89804"/>
            </a:srgbClr>
          </a:solidFill>
        </p:spPr>
      </p:sp>
      <p:sp>
        <p:nvSpPr>
          <p:cNvPr id="4" name="AutoShape 4"/>
          <p:cNvSpPr/>
          <p:nvPr/>
        </p:nvSpPr>
        <p:spPr>
          <a:xfrm>
            <a:off x="9220200" y="5924550"/>
            <a:ext cx="8039100" cy="3333750"/>
          </a:xfrm>
          <a:prstGeom prst="rect">
            <a:avLst/>
          </a:prstGeom>
          <a:solidFill>
            <a:srgbClr val="5B4F8A">
              <a:alpha val="89804"/>
            </a:srgbClr>
          </a:solidFill>
        </p:spPr>
      </p:sp>
      <p:sp>
        <p:nvSpPr>
          <p:cNvPr id="5" name="AutoShape 5"/>
          <p:cNvSpPr/>
          <p:nvPr/>
        </p:nvSpPr>
        <p:spPr>
          <a:xfrm>
            <a:off x="1028700" y="5924550"/>
            <a:ext cx="8039100" cy="3333750"/>
          </a:xfrm>
          <a:prstGeom prst="rect">
            <a:avLst/>
          </a:prstGeom>
          <a:solidFill>
            <a:srgbClr val="5B4F8A">
              <a:alpha val="89804"/>
            </a:srgbClr>
          </a:solidFill>
        </p:spPr>
      </p:sp>
      <p:sp>
        <p:nvSpPr>
          <p:cNvPr id="6" name="Freeform 6"/>
          <p:cNvSpPr/>
          <p:nvPr/>
        </p:nvSpPr>
        <p:spPr>
          <a:xfrm>
            <a:off x="12802399" y="6222593"/>
            <a:ext cx="955702" cy="1225259"/>
          </a:xfrm>
          <a:custGeom>
            <a:avLst/>
            <a:gdLst/>
            <a:ahLst/>
            <a:cxnLst/>
            <a:rect l="l" t="t" r="r" b="b"/>
            <a:pathLst>
              <a:path w="955702" h="1225259">
                <a:moveTo>
                  <a:pt x="0" y="0"/>
                </a:moveTo>
                <a:lnTo>
                  <a:pt x="955702" y="0"/>
                </a:lnTo>
                <a:lnTo>
                  <a:pt x="955702" y="1225258"/>
                </a:lnTo>
                <a:lnTo>
                  <a:pt x="0" y="122525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a:ln cap="sq">
            <a:noFill/>
            <a:prstDash val="solid"/>
            <a:miter/>
          </a:ln>
        </p:spPr>
      </p:sp>
      <p:sp>
        <p:nvSpPr>
          <p:cNvPr id="7" name="Freeform 7"/>
          <p:cNvSpPr/>
          <p:nvPr/>
        </p:nvSpPr>
        <p:spPr>
          <a:xfrm>
            <a:off x="4574700" y="6405699"/>
            <a:ext cx="956444" cy="886885"/>
          </a:xfrm>
          <a:custGeom>
            <a:avLst/>
            <a:gdLst/>
            <a:ahLst/>
            <a:cxnLst/>
            <a:rect l="l" t="t" r="r" b="b"/>
            <a:pathLst>
              <a:path w="956444" h="886885">
                <a:moveTo>
                  <a:pt x="0" y="0"/>
                </a:moveTo>
                <a:lnTo>
                  <a:pt x="956444" y="0"/>
                </a:lnTo>
                <a:lnTo>
                  <a:pt x="956444" y="886885"/>
                </a:lnTo>
                <a:lnTo>
                  <a:pt x="0" y="886885"/>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a:off x="4568949" y="2890806"/>
            <a:ext cx="958602" cy="836598"/>
          </a:xfrm>
          <a:custGeom>
            <a:avLst/>
            <a:gdLst/>
            <a:ahLst/>
            <a:cxnLst/>
            <a:rect l="l" t="t" r="r" b="b"/>
            <a:pathLst>
              <a:path w="958602" h="836598">
                <a:moveTo>
                  <a:pt x="0" y="0"/>
                </a:moveTo>
                <a:lnTo>
                  <a:pt x="958602" y="0"/>
                </a:lnTo>
                <a:lnTo>
                  <a:pt x="958602" y="836597"/>
                </a:lnTo>
                <a:lnTo>
                  <a:pt x="0" y="836597"/>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9" name="Freeform 9"/>
          <p:cNvSpPr/>
          <p:nvPr/>
        </p:nvSpPr>
        <p:spPr>
          <a:xfrm>
            <a:off x="12751800" y="2578923"/>
            <a:ext cx="966454" cy="954153"/>
          </a:xfrm>
          <a:custGeom>
            <a:avLst/>
            <a:gdLst/>
            <a:ahLst/>
            <a:cxnLst/>
            <a:rect l="l" t="t" r="r" b="b"/>
            <a:pathLst>
              <a:path w="966454" h="954153">
                <a:moveTo>
                  <a:pt x="0" y="0"/>
                </a:moveTo>
                <a:lnTo>
                  <a:pt x="966453" y="0"/>
                </a:lnTo>
                <a:lnTo>
                  <a:pt x="966453" y="954153"/>
                </a:lnTo>
                <a:lnTo>
                  <a:pt x="0" y="954153"/>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0" name="TextBox 10"/>
          <p:cNvSpPr txBox="1"/>
          <p:nvPr/>
        </p:nvSpPr>
        <p:spPr>
          <a:xfrm>
            <a:off x="1028700" y="1028700"/>
            <a:ext cx="14057800" cy="972185"/>
          </a:xfrm>
          <a:prstGeom prst="rect">
            <a:avLst/>
          </a:prstGeom>
        </p:spPr>
        <p:txBody>
          <a:bodyPr lIns="0" tIns="0" rIns="0" bIns="0" rtlCol="0" anchor="t">
            <a:spAutoFit/>
          </a:bodyPr>
          <a:lstStyle/>
          <a:p>
            <a:pPr marL="0" lvl="0" indent="0" algn="l">
              <a:lnSpc>
                <a:spcPts val="6399"/>
              </a:lnSpc>
            </a:pPr>
            <a:r>
              <a:rPr lang="en-US" sz="6399" b="1" strike="noStrike" spc="236">
                <a:solidFill>
                  <a:srgbClr val="F1F2F1"/>
                </a:solidFill>
                <a:latin typeface="Arial Bold"/>
                <a:ea typeface="Arial Bold"/>
                <a:cs typeface="Arial Bold"/>
                <a:sym typeface="Arial Bold"/>
              </a:rPr>
              <a:t>Yapay Zeka Uygulama Alanları</a:t>
            </a:r>
          </a:p>
        </p:txBody>
      </p:sp>
      <p:sp>
        <p:nvSpPr>
          <p:cNvPr id="11" name="TextBox 11"/>
          <p:cNvSpPr txBox="1"/>
          <p:nvPr/>
        </p:nvSpPr>
        <p:spPr>
          <a:xfrm>
            <a:off x="1708133" y="3923601"/>
            <a:ext cx="6680234" cy="516382"/>
          </a:xfrm>
          <a:prstGeom prst="rect">
            <a:avLst/>
          </a:prstGeom>
        </p:spPr>
        <p:txBody>
          <a:bodyPr lIns="0" tIns="0" rIns="0" bIns="0" rtlCol="0" anchor="t">
            <a:spAutoFit/>
          </a:bodyPr>
          <a:lstStyle/>
          <a:p>
            <a:pPr marL="0" lvl="0" indent="0" algn="ctr">
              <a:lnSpc>
                <a:spcPts val="3476"/>
              </a:lnSpc>
            </a:pPr>
            <a:r>
              <a:rPr lang="en-US" sz="3160" b="1" spc="148">
                <a:solidFill>
                  <a:srgbClr val="F1F2F1"/>
                </a:solidFill>
                <a:latin typeface="Arial Bold"/>
                <a:ea typeface="Arial Bold"/>
                <a:cs typeface="Arial Bold"/>
                <a:sym typeface="Arial Bold"/>
              </a:rPr>
              <a:t>Siber Güvenlik</a:t>
            </a:r>
          </a:p>
        </p:txBody>
      </p:sp>
      <p:sp>
        <p:nvSpPr>
          <p:cNvPr id="12" name="TextBox 12"/>
          <p:cNvSpPr txBox="1"/>
          <p:nvPr/>
        </p:nvSpPr>
        <p:spPr>
          <a:xfrm>
            <a:off x="1708133" y="4516184"/>
            <a:ext cx="6670788" cy="1099185"/>
          </a:xfrm>
          <a:prstGeom prst="rect">
            <a:avLst/>
          </a:prstGeom>
        </p:spPr>
        <p:txBody>
          <a:bodyPr lIns="0" tIns="0" rIns="0" bIns="0" rtlCol="0" anchor="t">
            <a:spAutoFit/>
          </a:bodyPr>
          <a:lstStyle/>
          <a:p>
            <a:pPr marL="0" lvl="0" indent="0" algn="ctr">
              <a:lnSpc>
                <a:spcPts val="2880"/>
              </a:lnSpc>
            </a:pPr>
            <a:r>
              <a:rPr lang="en-US" sz="1800" spc="120">
                <a:solidFill>
                  <a:srgbClr val="F1F2F1"/>
                </a:solidFill>
                <a:latin typeface="Arial"/>
                <a:ea typeface="Arial"/>
                <a:cs typeface="Arial"/>
                <a:sym typeface="Arial"/>
              </a:rPr>
              <a:t>Yapay zeka, siber tehditleri önlemek ve tespit etmek, anomali analizleri yapmak ve otomatik savunma mekanizmaları oluşturmak için kullanılır.</a:t>
            </a:r>
          </a:p>
        </p:txBody>
      </p:sp>
      <p:sp>
        <p:nvSpPr>
          <p:cNvPr id="13" name="TextBox 13"/>
          <p:cNvSpPr txBox="1"/>
          <p:nvPr/>
        </p:nvSpPr>
        <p:spPr>
          <a:xfrm>
            <a:off x="9899633" y="3742626"/>
            <a:ext cx="6680234" cy="516382"/>
          </a:xfrm>
          <a:prstGeom prst="rect">
            <a:avLst/>
          </a:prstGeom>
        </p:spPr>
        <p:txBody>
          <a:bodyPr lIns="0" tIns="0" rIns="0" bIns="0" rtlCol="0" anchor="t">
            <a:spAutoFit/>
          </a:bodyPr>
          <a:lstStyle/>
          <a:p>
            <a:pPr marL="0" lvl="0" indent="0" algn="ctr">
              <a:lnSpc>
                <a:spcPts val="3476"/>
              </a:lnSpc>
            </a:pPr>
            <a:r>
              <a:rPr lang="en-US" sz="3160" b="1" spc="148">
                <a:solidFill>
                  <a:srgbClr val="F1F2F1"/>
                </a:solidFill>
                <a:latin typeface="Arial Bold"/>
                <a:ea typeface="Arial Bold"/>
                <a:cs typeface="Arial Bold"/>
                <a:sym typeface="Arial Bold"/>
              </a:rPr>
              <a:t>Sesli Asistanlar</a:t>
            </a:r>
          </a:p>
        </p:txBody>
      </p:sp>
      <p:sp>
        <p:nvSpPr>
          <p:cNvPr id="14" name="TextBox 14"/>
          <p:cNvSpPr txBox="1"/>
          <p:nvPr/>
        </p:nvSpPr>
        <p:spPr>
          <a:xfrm>
            <a:off x="9899633" y="4335209"/>
            <a:ext cx="6670788" cy="1461135"/>
          </a:xfrm>
          <a:prstGeom prst="rect">
            <a:avLst/>
          </a:prstGeom>
        </p:spPr>
        <p:txBody>
          <a:bodyPr lIns="0" tIns="0" rIns="0" bIns="0" rtlCol="0" anchor="t">
            <a:spAutoFit/>
          </a:bodyPr>
          <a:lstStyle/>
          <a:p>
            <a:pPr algn="ctr">
              <a:lnSpc>
                <a:spcPts val="2880"/>
              </a:lnSpc>
            </a:pPr>
            <a:r>
              <a:rPr lang="en-US" sz="1800" spc="120">
                <a:solidFill>
                  <a:srgbClr val="F1F2F1"/>
                </a:solidFill>
                <a:latin typeface="Arial"/>
                <a:ea typeface="Arial"/>
                <a:cs typeface="Arial"/>
                <a:sym typeface="Arial"/>
              </a:rPr>
              <a:t>Siri, Alexa veya Google Asistan gibi yapay zeka destekli asistanlar, sesli komutları anlayarak kullanıcılara bilgi sağlar, görevleri yerine getirir ve yaşamı kolaylaştırır.</a:t>
            </a:r>
          </a:p>
          <a:p>
            <a:pPr marL="0" lvl="0" indent="0" algn="ctr">
              <a:lnSpc>
                <a:spcPts val="2880"/>
              </a:lnSpc>
            </a:pPr>
            <a:endParaRPr lang="en-US" sz="1800" spc="120">
              <a:solidFill>
                <a:srgbClr val="F1F2F1"/>
              </a:solidFill>
              <a:latin typeface="Arial"/>
              <a:ea typeface="Arial"/>
              <a:cs typeface="Arial"/>
              <a:sym typeface="Arial"/>
            </a:endParaRPr>
          </a:p>
        </p:txBody>
      </p:sp>
      <p:sp>
        <p:nvSpPr>
          <p:cNvPr id="15" name="TextBox 15"/>
          <p:cNvSpPr txBox="1"/>
          <p:nvPr/>
        </p:nvSpPr>
        <p:spPr>
          <a:xfrm>
            <a:off x="1708133" y="7409751"/>
            <a:ext cx="6680234" cy="516382"/>
          </a:xfrm>
          <a:prstGeom prst="rect">
            <a:avLst/>
          </a:prstGeom>
        </p:spPr>
        <p:txBody>
          <a:bodyPr lIns="0" tIns="0" rIns="0" bIns="0" rtlCol="0" anchor="t">
            <a:spAutoFit/>
          </a:bodyPr>
          <a:lstStyle/>
          <a:p>
            <a:pPr marL="0" lvl="0" indent="0" algn="ctr">
              <a:lnSpc>
                <a:spcPts val="3476"/>
              </a:lnSpc>
            </a:pPr>
            <a:r>
              <a:rPr lang="en-US" sz="3160" b="1" spc="148">
                <a:solidFill>
                  <a:srgbClr val="F1F2F1"/>
                </a:solidFill>
                <a:latin typeface="Arial Bold"/>
                <a:ea typeface="Arial Bold"/>
                <a:cs typeface="Arial Bold"/>
                <a:sym typeface="Arial Bold"/>
              </a:rPr>
              <a:t>E-Ticaret</a:t>
            </a:r>
          </a:p>
        </p:txBody>
      </p:sp>
      <p:sp>
        <p:nvSpPr>
          <p:cNvPr id="16" name="TextBox 16"/>
          <p:cNvSpPr txBox="1"/>
          <p:nvPr/>
        </p:nvSpPr>
        <p:spPr>
          <a:xfrm>
            <a:off x="1712856" y="7821359"/>
            <a:ext cx="6670788" cy="1099185"/>
          </a:xfrm>
          <a:prstGeom prst="rect">
            <a:avLst/>
          </a:prstGeom>
        </p:spPr>
        <p:txBody>
          <a:bodyPr lIns="0" tIns="0" rIns="0" bIns="0" rtlCol="0" anchor="t">
            <a:spAutoFit/>
          </a:bodyPr>
          <a:lstStyle/>
          <a:p>
            <a:pPr marL="0" lvl="0" indent="0" algn="ctr">
              <a:lnSpc>
                <a:spcPts val="2880"/>
              </a:lnSpc>
            </a:pPr>
            <a:r>
              <a:rPr lang="en-US" sz="1800" spc="120">
                <a:solidFill>
                  <a:srgbClr val="F1F2F1"/>
                </a:solidFill>
                <a:latin typeface="Arial"/>
                <a:ea typeface="Arial"/>
                <a:cs typeface="Arial"/>
                <a:sym typeface="Arial"/>
              </a:rPr>
              <a:t>Amazon veya eBay gibi platformlar, yapay zeka ile kişiselleştirilmiş alışveriş deneyimleri sunar, en uygun ürünleri önermeye yardımcı olur.</a:t>
            </a:r>
          </a:p>
        </p:txBody>
      </p:sp>
      <p:sp>
        <p:nvSpPr>
          <p:cNvPr id="17" name="TextBox 17"/>
          <p:cNvSpPr txBox="1"/>
          <p:nvPr/>
        </p:nvSpPr>
        <p:spPr>
          <a:xfrm>
            <a:off x="9899633" y="7409751"/>
            <a:ext cx="6680234" cy="516382"/>
          </a:xfrm>
          <a:prstGeom prst="rect">
            <a:avLst/>
          </a:prstGeom>
        </p:spPr>
        <p:txBody>
          <a:bodyPr lIns="0" tIns="0" rIns="0" bIns="0" rtlCol="0" anchor="t">
            <a:spAutoFit/>
          </a:bodyPr>
          <a:lstStyle/>
          <a:p>
            <a:pPr marL="0" lvl="0" indent="0" algn="ctr">
              <a:lnSpc>
                <a:spcPts val="3476"/>
              </a:lnSpc>
            </a:pPr>
            <a:r>
              <a:rPr lang="en-US" sz="3160" b="1" spc="148">
                <a:solidFill>
                  <a:srgbClr val="F1F2F1"/>
                </a:solidFill>
                <a:latin typeface="Arial Bold"/>
                <a:ea typeface="Arial Bold"/>
                <a:cs typeface="Arial Bold"/>
                <a:sym typeface="Arial Bold"/>
              </a:rPr>
              <a:t>Navigasyon</a:t>
            </a:r>
          </a:p>
        </p:txBody>
      </p:sp>
      <p:sp>
        <p:nvSpPr>
          <p:cNvPr id="18" name="TextBox 18"/>
          <p:cNvSpPr txBox="1"/>
          <p:nvPr/>
        </p:nvSpPr>
        <p:spPr>
          <a:xfrm>
            <a:off x="9944856" y="7821359"/>
            <a:ext cx="6670788" cy="1099185"/>
          </a:xfrm>
          <a:prstGeom prst="rect">
            <a:avLst/>
          </a:prstGeom>
        </p:spPr>
        <p:txBody>
          <a:bodyPr lIns="0" tIns="0" rIns="0" bIns="0" rtlCol="0" anchor="t">
            <a:spAutoFit/>
          </a:bodyPr>
          <a:lstStyle/>
          <a:p>
            <a:pPr marL="0" lvl="0" indent="0" algn="ctr">
              <a:lnSpc>
                <a:spcPts val="2880"/>
              </a:lnSpc>
            </a:pPr>
            <a:r>
              <a:rPr lang="en-US" sz="1800" spc="120">
                <a:solidFill>
                  <a:srgbClr val="F1F2F1"/>
                </a:solidFill>
                <a:latin typeface="Arial"/>
                <a:ea typeface="Arial"/>
                <a:cs typeface="Arial"/>
                <a:sym typeface="Arial"/>
              </a:rPr>
              <a:t>Waze veya Google Maps gibi navigasyon uygulamaları, gerçek zamanlı trafik durumunu analiz ederek en kısa veya en uygun rotayı sunar.</a:t>
            </a:r>
          </a:p>
        </p:txBody>
      </p:sp>
    </p:spTree>
  </p:cSld>
  <p:clrMapOvr>
    <a:masterClrMapping/>
  </p:clrMapOvr>
  <p:transition>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sp>
        <p:nvSpPr>
          <p:cNvPr id="2" name="AutoShape 2"/>
          <p:cNvSpPr/>
          <p:nvPr/>
        </p:nvSpPr>
        <p:spPr>
          <a:xfrm>
            <a:off x="1028700" y="5597586"/>
            <a:ext cx="16230596" cy="0"/>
          </a:xfrm>
          <a:prstGeom prst="line">
            <a:avLst/>
          </a:prstGeom>
          <a:ln w="9525" cap="rnd">
            <a:solidFill>
              <a:srgbClr val="F2F3F3"/>
            </a:solidFill>
            <a:prstDash val="solid"/>
            <a:headEnd type="none" w="sm" len="sm"/>
            <a:tailEnd type="none" w="sm" len="sm"/>
          </a:ln>
        </p:spPr>
      </p:sp>
      <p:sp>
        <p:nvSpPr>
          <p:cNvPr id="3" name="Freeform 3"/>
          <p:cNvSpPr/>
          <p:nvPr/>
        </p:nvSpPr>
        <p:spPr>
          <a:xfrm>
            <a:off x="8923318" y="486797"/>
            <a:ext cx="16230600" cy="5883592"/>
          </a:xfrm>
          <a:custGeom>
            <a:avLst/>
            <a:gdLst/>
            <a:ahLst/>
            <a:cxnLst/>
            <a:rect l="l" t="t" r="r" b="b"/>
            <a:pathLst>
              <a:path w="16230600" h="5883592">
                <a:moveTo>
                  <a:pt x="0" y="0"/>
                </a:moveTo>
                <a:lnTo>
                  <a:pt x="16230600" y="0"/>
                </a:lnTo>
                <a:lnTo>
                  <a:pt x="16230600" y="5883593"/>
                </a:lnTo>
                <a:lnTo>
                  <a:pt x="0" y="5883593"/>
                </a:lnTo>
                <a:lnTo>
                  <a:pt x="0" y="0"/>
                </a:lnTo>
                <a:close/>
              </a:path>
            </a:pathLst>
          </a:custGeom>
          <a:blipFill>
            <a:blip r:embed="rId2"/>
            <a:stretch>
              <a:fillRect/>
            </a:stretch>
          </a:blipFill>
        </p:spPr>
      </p:sp>
      <p:sp>
        <p:nvSpPr>
          <p:cNvPr id="4" name="TextBox 4"/>
          <p:cNvSpPr txBox="1"/>
          <p:nvPr/>
        </p:nvSpPr>
        <p:spPr>
          <a:xfrm>
            <a:off x="1050817" y="1386860"/>
            <a:ext cx="16208479" cy="2416175"/>
          </a:xfrm>
          <a:prstGeom prst="rect">
            <a:avLst/>
          </a:prstGeom>
        </p:spPr>
        <p:txBody>
          <a:bodyPr lIns="0" tIns="0" rIns="0" bIns="0" rtlCol="0" anchor="t">
            <a:spAutoFit/>
          </a:bodyPr>
          <a:lstStyle/>
          <a:p>
            <a:pPr marL="0" lvl="0" indent="0" algn="l">
              <a:lnSpc>
                <a:spcPts val="8800"/>
              </a:lnSpc>
            </a:pPr>
            <a:r>
              <a:rPr lang="en-US" sz="8000" spc="376">
                <a:solidFill>
                  <a:srgbClr val="F6F6F7"/>
                </a:solidFill>
                <a:latin typeface="Arial"/>
                <a:ea typeface="Arial"/>
                <a:cs typeface="Arial"/>
                <a:sym typeface="Arial"/>
              </a:rPr>
              <a:t>Yapay Zekanın</a:t>
            </a:r>
          </a:p>
          <a:p>
            <a:pPr marL="0" lvl="0" indent="0" algn="l">
              <a:lnSpc>
                <a:spcPts val="8800"/>
              </a:lnSpc>
            </a:pPr>
            <a:r>
              <a:rPr lang="en-US" sz="8000" spc="376">
                <a:solidFill>
                  <a:srgbClr val="F6F6F7"/>
                </a:solidFill>
                <a:latin typeface="Arial"/>
                <a:ea typeface="Arial"/>
                <a:cs typeface="Arial"/>
                <a:sym typeface="Arial"/>
              </a:rPr>
              <a:t>Faydaları</a:t>
            </a:r>
          </a:p>
        </p:txBody>
      </p:sp>
      <p:grpSp>
        <p:nvGrpSpPr>
          <p:cNvPr id="5" name="Group 5"/>
          <p:cNvGrpSpPr/>
          <p:nvPr/>
        </p:nvGrpSpPr>
        <p:grpSpPr>
          <a:xfrm>
            <a:off x="1050817" y="6373116"/>
            <a:ext cx="4662181" cy="1954625"/>
            <a:chOff x="0" y="0"/>
            <a:chExt cx="6216242" cy="2606166"/>
          </a:xfrm>
        </p:grpSpPr>
        <p:sp>
          <p:nvSpPr>
            <p:cNvPr id="6" name="TextBox 6"/>
            <p:cNvSpPr txBox="1"/>
            <p:nvPr/>
          </p:nvSpPr>
          <p:spPr>
            <a:xfrm>
              <a:off x="0" y="915796"/>
              <a:ext cx="6216242" cy="1690370"/>
            </a:xfrm>
            <a:prstGeom prst="rect">
              <a:avLst/>
            </a:prstGeom>
          </p:spPr>
          <p:txBody>
            <a:bodyPr lIns="0" tIns="0" rIns="0" bIns="0" rtlCol="0" anchor="t">
              <a:spAutoFit/>
            </a:bodyPr>
            <a:lstStyle/>
            <a:p>
              <a:pPr marL="0" lvl="0" indent="0" algn="l">
                <a:lnSpc>
                  <a:spcPts val="3359"/>
                </a:lnSpc>
                <a:spcBef>
                  <a:spcPct val="0"/>
                </a:spcBef>
              </a:pPr>
              <a:r>
                <a:rPr lang="en-US" sz="2400" spc="93">
                  <a:solidFill>
                    <a:srgbClr val="F6F6F7"/>
                  </a:solidFill>
                  <a:latin typeface="Arial"/>
                  <a:ea typeface="Arial"/>
                  <a:cs typeface="Arial"/>
                  <a:sym typeface="Arial"/>
                </a:rPr>
                <a:t>Yapay Zeka teknolojileri</a:t>
              </a:r>
            </a:p>
            <a:p>
              <a:pPr marL="0" lvl="0" indent="0" algn="l">
                <a:lnSpc>
                  <a:spcPts val="3359"/>
                </a:lnSpc>
                <a:spcBef>
                  <a:spcPct val="0"/>
                </a:spcBef>
              </a:pPr>
              <a:r>
                <a:rPr lang="en-US" sz="2400" spc="93">
                  <a:solidFill>
                    <a:srgbClr val="F6F6F7"/>
                  </a:solidFill>
                  <a:latin typeface="Arial"/>
                  <a:ea typeface="Arial"/>
                  <a:cs typeface="Arial"/>
                  <a:sym typeface="Arial"/>
                </a:rPr>
                <a:t>sayesinde, birçok iş süreci</a:t>
              </a:r>
            </a:p>
            <a:p>
              <a:pPr marL="0" lvl="0" indent="0" algn="l">
                <a:lnSpc>
                  <a:spcPts val="3359"/>
                </a:lnSpc>
                <a:spcBef>
                  <a:spcPct val="0"/>
                </a:spcBef>
              </a:pPr>
              <a:r>
                <a:rPr lang="en-US" sz="2400" spc="93">
                  <a:solidFill>
                    <a:srgbClr val="F6F6F7"/>
                  </a:solidFill>
                  <a:latin typeface="Arial"/>
                  <a:ea typeface="Arial"/>
                  <a:cs typeface="Arial"/>
                  <a:sym typeface="Arial"/>
                </a:rPr>
                <a:t>hızlandırılarak verimlilik artırılır</a:t>
              </a:r>
            </a:p>
          </p:txBody>
        </p:sp>
        <p:sp>
          <p:nvSpPr>
            <p:cNvPr id="7" name="TextBox 7"/>
            <p:cNvSpPr txBox="1"/>
            <p:nvPr/>
          </p:nvSpPr>
          <p:spPr>
            <a:xfrm>
              <a:off x="0" y="-142875"/>
              <a:ext cx="6216242" cy="849842"/>
            </a:xfrm>
            <a:prstGeom prst="rect">
              <a:avLst/>
            </a:prstGeom>
          </p:spPr>
          <p:txBody>
            <a:bodyPr lIns="0" tIns="0" rIns="0" bIns="0" rtlCol="0" anchor="t">
              <a:spAutoFit/>
            </a:bodyPr>
            <a:lstStyle/>
            <a:p>
              <a:pPr marL="0" lvl="0" indent="0" algn="l">
                <a:lnSpc>
                  <a:spcPts val="4900"/>
                </a:lnSpc>
                <a:spcBef>
                  <a:spcPct val="0"/>
                </a:spcBef>
              </a:pPr>
              <a:r>
                <a:rPr lang="en-US" sz="3500" b="1" spc="136">
                  <a:solidFill>
                    <a:srgbClr val="F6F6F7"/>
                  </a:solidFill>
                  <a:latin typeface="Arial Bold"/>
                  <a:ea typeface="Arial Bold"/>
                  <a:cs typeface="Arial Bold"/>
                  <a:sym typeface="Arial Bold"/>
                </a:rPr>
                <a:t>Verimlilik</a:t>
              </a:r>
            </a:p>
          </p:txBody>
        </p:sp>
      </p:grpSp>
      <p:grpSp>
        <p:nvGrpSpPr>
          <p:cNvPr id="8" name="Group 8"/>
          <p:cNvGrpSpPr/>
          <p:nvPr/>
        </p:nvGrpSpPr>
        <p:grpSpPr>
          <a:xfrm>
            <a:off x="6801851" y="6370390"/>
            <a:ext cx="4684298" cy="2792825"/>
            <a:chOff x="0" y="0"/>
            <a:chExt cx="6245731" cy="3723766"/>
          </a:xfrm>
        </p:grpSpPr>
        <p:sp>
          <p:nvSpPr>
            <p:cNvPr id="9" name="TextBox 9"/>
            <p:cNvSpPr txBox="1"/>
            <p:nvPr/>
          </p:nvSpPr>
          <p:spPr>
            <a:xfrm>
              <a:off x="0" y="915796"/>
              <a:ext cx="6245731" cy="2807970"/>
            </a:xfrm>
            <a:prstGeom prst="rect">
              <a:avLst/>
            </a:prstGeom>
          </p:spPr>
          <p:txBody>
            <a:bodyPr lIns="0" tIns="0" rIns="0" bIns="0" rtlCol="0" anchor="t">
              <a:spAutoFit/>
            </a:bodyPr>
            <a:lstStyle/>
            <a:p>
              <a:pPr marL="0" lvl="0" indent="0" algn="l">
                <a:lnSpc>
                  <a:spcPts val="3359"/>
                </a:lnSpc>
                <a:spcBef>
                  <a:spcPct val="0"/>
                </a:spcBef>
              </a:pPr>
              <a:r>
                <a:rPr lang="en-US" sz="2400" u="none" spc="93">
                  <a:solidFill>
                    <a:srgbClr val="F6F6F7"/>
                  </a:solidFill>
                  <a:latin typeface="Arial"/>
                  <a:ea typeface="Arial"/>
                  <a:cs typeface="Arial"/>
                  <a:sym typeface="Arial"/>
                </a:rPr>
                <a:t>Yapay Zeka sistemleri,</a:t>
              </a:r>
            </a:p>
            <a:p>
              <a:pPr marL="0" lvl="0" indent="0" algn="l">
                <a:lnSpc>
                  <a:spcPts val="3359"/>
                </a:lnSpc>
                <a:spcBef>
                  <a:spcPct val="0"/>
                </a:spcBef>
              </a:pPr>
              <a:r>
                <a:rPr lang="en-US" sz="2400" u="none" spc="93">
                  <a:solidFill>
                    <a:srgbClr val="F6F6F7"/>
                  </a:solidFill>
                  <a:latin typeface="Arial"/>
                  <a:ea typeface="Arial"/>
                  <a:cs typeface="Arial"/>
                  <a:sym typeface="Arial"/>
                </a:rPr>
                <a:t>hata payını minimuma</a:t>
              </a:r>
            </a:p>
            <a:p>
              <a:pPr marL="0" lvl="0" indent="0" algn="l">
                <a:lnSpc>
                  <a:spcPts val="3359"/>
                </a:lnSpc>
                <a:spcBef>
                  <a:spcPct val="0"/>
                </a:spcBef>
              </a:pPr>
              <a:r>
                <a:rPr lang="en-US" sz="2400" u="none" spc="93">
                  <a:solidFill>
                    <a:srgbClr val="F6F6F7"/>
                  </a:solidFill>
                  <a:latin typeface="Arial"/>
                  <a:ea typeface="Arial"/>
                  <a:cs typeface="Arial"/>
                  <a:sym typeface="Arial"/>
                </a:rPr>
                <a:t>indirerek daha doğru</a:t>
              </a:r>
            </a:p>
            <a:p>
              <a:pPr marL="0" lvl="0" indent="0" algn="l">
                <a:lnSpc>
                  <a:spcPts val="3359"/>
                </a:lnSpc>
                <a:spcBef>
                  <a:spcPct val="0"/>
                </a:spcBef>
              </a:pPr>
              <a:r>
                <a:rPr lang="en-US" sz="2400" u="none" spc="93">
                  <a:solidFill>
                    <a:srgbClr val="F6F6F7"/>
                  </a:solidFill>
                  <a:latin typeface="Arial"/>
                  <a:ea typeface="Arial"/>
                  <a:cs typeface="Arial"/>
                  <a:sym typeface="Arial"/>
                </a:rPr>
                <a:t>sonuçlar elde edilmesini</a:t>
              </a:r>
            </a:p>
            <a:p>
              <a:pPr marL="0" lvl="0" indent="0" algn="l">
                <a:lnSpc>
                  <a:spcPts val="3359"/>
                </a:lnSpc>
                <a:spcBef>
                  <a:spcPct val="0"/>
                </a:spcBef>
              </a:pPr>
              <a:r>
                <a:rPr lang="en-US" sz="2400" u="none" spc="93">
                  <a:solidFill>
                    <a:srgbClr val="F6F6F7"/>
                  </a:solidFill>
                  <a:latin typeface="Arial"/>
                  <a:ea typeface="Arial"/>
                  <a:cs typeface="Arial"/>
                  <a:sym typeface="Arial"/>
                </a:rPr>
                <a:t>sağlar.</a:t>
              </a:r>
            </a:p>
          </p:txBody>
        </p:sp>
        <p:sp>
          <p:nvSpPr>
            <p:cNvPr id="10" name="TextBox 10"/>
            <p:cNvSpPr txBox="1"/>
            <p:nvPr/>
          </p:nvSpPr>
          <p:spPr>
            <a:xfrm>
              <a:off x="0" y="-142875"/>
              <a:ext cx="6245731" cy="849842"/>
            </a:xfrm>
            <a:prstGeom prst="rect">
              <a:avLst/>
            </a:prstGeom>
          </p:spPr>
          <p:txBody>
            <a:bodyPr lIns="0" tIns="0" rIns="0" bIns="0" rtlCol="0" anchor="t">
              <a:spAutoFit/>
            </a:bodyPr>
            <a:lstStyle/>
            <a:p>
              <a:pPr marL="0" lvl="0" indent="0" algn="l">
                <a:lnSpc>
                  <a:spcPts val="4900"/>
                </a:lnSpc>
                <a:spcBef>
                  <a:spcPct val="0"/>
                </a:spcBef>
              </a:pPr>
              <a:r>
                <a:rPr lang="en-US" sz="3500" b="1" u="none" spc="136">
                  <a:solidFill>
                    <a:srgbClr val="F6F6F7"/>
                  </a:solidFill>
                  <a:latin typeface="Arial Bold"/>
                  <a:ea typeface="Arial Bold"/>
                  <a:cs typeface="Arial Bold"/>
                  <a:sym typeface="Arial Bold"/>
                </a:rPr>
                <a:t>Doğruluk</a:t>
              </a:r>
            </a:p>
          </p:txBody>
        </p:sp>
      </p:grpSp>
      <p:grpSp>
        <p:nvGrpSpPr>
          <p:cNvPr id="11" name="Group 11"/>
          <p:cNvGrpSpPr/>
          <p:nvPr/>
        </p:nvGrpSpPr>
        <p:grpSpPr>
          <a:xfrm>
            <a:off x="12575002" y="6370390"/>
            <a:ext cx="4684298" cy="2373725"/>
            <a:chOff x="0" y="0"/>
            <a:chExt cx="6245731" cy="3164966"/>
          </a:xfrm>
        </p:grpSpPr>
        <p:sp>
          <p:nvSpPr>
            <p:cNvPr id="12" name="TextBox 12"/>
            <p:cNvSpPr txBox="1"/>
            <p:nvPr/>
          </p:nvSpPr>
          <p:spPr>
            <a:xfrm>
              <a:off x="0" y="915796"/>
              <a:ext cx="6245731" cy="2249170"/>
            </a:xfrm>
            <a:prstGeom prst="rect">
              <a:avLst/>
            </a:prstGeom>
          </p:spPr>
          <p:txBody>
            <a:bodyPr lIns="0" tIns="0" rIns="0" bIns="0" rtlCol="0" anchor="t">
              <a:spAutoFit/>
            </a:bodyPr>
            <a:lstStyle/>
            <a:p>
              <a:pPr marL="0" lvl="0" indent="0" algn="l">
                <a:lnSpc>
                  <a:spcPts val="3359"/>
                </a:lnSpc>
                <a:spcBef>
                  <a:spcPct val="0"/>
                </a:spcBef>
              </a:pPr>
              <a:r>
                <a:rPr lang="en-US" sz="2400" spc="93">
                  <a:solidFill>
                    <a:srgbClr val="F6F6F7"/>
                  </a:solidFill>
                  <a:latin typeface="Arial"/>
                  <a:ea typeface="Arial"/>
                  <a:cs typeface="Arial"/>
                  <a:sym typeface="Arial"/>
                </a:rPr>
                <a:t>Yapay Zeka teknolojileri, insan faktörünü elimine ederek işin</a:t>
              </a:r>
            </a:p>
            <a:p>
              <a:pPr marL="0" lvl="0" indent="0" algn="l">
                <a:lnSpc>
                  <a:spcPts val="3359"/>
                </a:lnSpc>
                <a:spcBef>
                  <a:spcPct val="0"/>
                </a:spcBef>
              </a:pPr>
              <a:r>
                <a:rPr lang="en-US" sz="2400" spc="93">
                  <a:solidFill>
                    <a:srgbClr val="F6F6F7"/>
                  </a:solidFill>
                  <a:latin typeface="Arial"/>
                  <a:ea typeface="Arial"/>
                  <a:cs typeface="Arial"/>
                  <a:sym typeface="Arial"/>
                </a:rPr>
                <a:t>ot natiz edilmesine yardımcı olur.</a:t>
              </a:r>
            </a:p>
          </p:txBody>
        </p:sp>
        <p:sp>
          <p:nvSpPr>
            <p:cNvPr id="13" name="TextBox 13"/>
            <p:cNvSpPr txBox="1"/>
            <p:nvPr/>
          </p:nvSpPr>
          <p:spPr>
            <a:xfrm>
              <a:off x="0" y="-142875"/>
              <a:ext cx="6245731" cy="849842"/>
            </a:xfrm>
            <a:prstGeom prst="rect">
              <a:avLst/>
            </a:prstGeom>
          </p:spPr>
          <p:txBody>
            <a:bodyPr lIns="0" tIns="0" rIns="0" bIns="0" rtlCol="0" anchor="t">
              <a:spAutoFit/>
            </a:bodyPr>
            <a:lstStyle/>
            <a:p>
              <a:pPr marL="0" lvl="0" indent="0" algn="l">
                <a:lnSpc>
                  <a:spcPts val="4900"/>
                </a:lnSpc>
                <a:spcBef>
                  <a:spcPct val="0"/>
                </a:spcBef>
              </a:pPr>
              <a:r>
                <a:rPr lang="en-US" sz="3500" b="1" u="none" spc="136">
                  <a:solidFill>
                    <a:srgbClr val="F6F6F7"/>
                  </a:solidFill>
                  <a:latin typeface="Arial Bold"/>
                  <a:ea typeface="Arial Bold"/>
                  <a:cs typeface="Arial Bold"/>
                  <a:sym typeface="Arial Bold"/>
                </a:rPr>
                <a:t>Otomasyon</a:t>
              </a:r>
            </a:p>
          </p:txBody>
        </p:sp>
      </p:grpSp>
    </p:spTree>
  </p:cSld>
  <p:clrMapOvr>
    <a:masterClrMapping/>
  </p:clrMapOvr>
  <p:transition>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1996079" y="2182140"/>
            <a:ext cx="18387059" cy="3515099"/>
            <a:chOff x="0" y="0"/>
            <a:chExt cx="4842682" cy="925787"/>
          </a:xfrm>
        </p:grpSpPr>
        <p:sp>
          <p:nvSpPr>
            <p:cNvPr id="5" name="Freeform 5"/>
            <p:cNvSpPr/>
            <p:nvPr/>
          </p:nvSpPr>
          <p:spPr>
            <a:xfrm>
              <a:off x="0" y="0"/>
              <a:ext cx="4842682" cy="925787"/>
            </a:xfrm>
            <a:custGeom>
              <a:avLst/>
              <a:gdLst/>
              <a:ahLst/>
              <a:cxnLst/>
              <a:rect l="l" t="t" r="r" b="b"/>
              <a:pathLst>
                <a:path w="4842682" h="925787">
                  <a:moveTo>
                    <a:pt x="0" y="0"/>
                  </a:moveTo>
                  <a:lnTo>
                    <a:pt x="4842682" y="0"/>
                  </a:lnTo>
                  <a:lnTo>
                    <a:pt x="4842682" y="925787"/>
                  </a:lnTo>
                  <a:lnTo>
                    <a:pt x="0" y="925787"/>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4842682" cy="887687"/>
            </a:xfrm>
            <a:prstGeom prst="rect">
              <a:avLst/>
            </a:prstGeom>
          </p:spPr>
          <p:txBody>
            <a:bodyPr lIns="50800" tIns="50800" rIns="50800" bIns="50800" rtlCol="0" anchor="ctr"/>
            <a:lstStyle/>
            <a:p>
              <a:pPr algn="ctr">
                <a:lnSpc>
                  <a:spcPts val="2473"/>
                </a:lnSpc>
              </a:pPr>
              <a:endParaRPr/>
            </a:p>
          </p:txBody>
        </p:sp>
      </p:grpSp>
      <p:grpSp>
        <p:nvGrpSpPr>
          <p:cNvPr id="7" name="Group 7"/>
          <p:cNvGrpSpPr/>
          <p:nvPr/>
        </p:nvGrpSpPr>
        <p:grpSpPr>
          <a:xfrm>
            <a:off x="1845362" y="4661561"/>
            <a:ext cx="6397172" cy="4061629"/>
            <a:chOff x="0" y="0"/>
            <a:chExt cx="991089" cy="629253"/>
          </a:xfrm>
        </p:grpSpPr>
        <p:sp>
          <p:nvSpPr>
            <p:cNvPr id="8" name="Freeform 8"/>
            <p:cNvSpPr/>
            <p:nvPr/>
          </p:nvSpPr>
          <p:spPr>
            <a:xfrm>
              <a:off x="0" y="0"/>
              <a:ext cx="991089" cy="629253"/>
            </a:xfrm>
            <a:custGeom>
              <a:avLst/>
              <a:gdLst/>
              <a:ahLst/>
              <a:cxnLst/>
              <a:rect l="l" t="t" r="r" b="b"/>
              <a:pathLst>
                <a:path w="991089" h="629253">
                  <a:moveTo>
                    <a:pt x="0" y="0"/>
                  </a:moveTo>
                  <a:lnTo>
                    <a:pt x="991089" y="0"/>
                  </a:lnTo>
                  <a:lnTo>
                    <a:pt x="991089" y="629253"/>
                  </a:lnTo>
                  <a:lnTo>
                    <a:pt x="0" y="629253"/>
                  </a:lnTo>
                  <a:close/>
                </a:path>
              </a:pathLst>
            </a:custGeom>
            <a:blipFill>
              <a:blip r:embed="rId5"/>
              <a:stretch>
                <a:fillRect t="-2468" b="-2468"/>
              </a:stretch>
            </a:blipFill>
            <a:ln w="38100" cap="sq">
              <a:gradFill>
                <a:gsLst>
                  <a:gs pos="0">
                    <a:srgbClr val="45DEEF">
                      <a:alpha val="100000"/>
                    </a:srgbClr>
                  </a:gs>
                  <a:gs pos="100000">
                    <a:srgbClr val="0074AD">
                      <a:alpha val="6500"/>
                    </a:srgbClr>
                  </a:gs>
                </a:gsLst>
                <a:lin ang="0"/>
              </a:gradFill>
              <a:prstDash val="solid"/>
              <a:miter/>
            </a:ln>
          </p:spPr>
        </p:sp>
      </p:grpSp>
      <p:sp>
        <p:nvSpPr>
          <p:cNvPr id="9" name="TextBox 9"/>
          <p:cNvSpPr txBox="1"/>
          <p:nvPr/>
        </p:nvSpPr>
        <p:spPr>
          <a:xfrm>
            <a:off x="1845362" y="2840654"/>
            <a:ext cx="7068313" cy="3431779"/>
          </a:xfrm>
          <a:prstGeom prst="rect">
            <a:avLst/>
          </a:prstGeom>
        </p:spPr>
        <p:txBody>
          <a:bodyPr lIns="0" tIns="0" rIns="0" bIns="0" rtlCol="0" anchor="t">
            <a:spAutoFit/>
          </a:bodyPr>
          <a:lstStyle/>
          <a:p>
            <a:pPr algn="l">
              <a:lnSpc>
                <a:spcPts val="8919"/>
              </a:lnSpc>
            </a:pPr>
            <a:r>
              <a:rPr lang="en-US" sz="8414">
                <a:solidFill>
                  <a:srgbClr val="FFFFFF"/>
                </a:solidFill>
                <a:latin typeface="Anton"/>
                <a:ea typeface="Anton"/>
                <a:cs typeface="Anton"/>
                <a:sym typeface="Anton"/>
              </a:rPr>
              <a:t>SİBER GÜVENLİK NEDİR?</a:t>
            </a:r>
          </a:p>
          <a:p>
            <a:pPr algn="l">
              <a:lnSpc>
                <a:spcPts val="8919"/>
              </a:lnSpc>
              <a:spcBef>
                <a:spcPct val="0"/>
              </a:spcBef>
            </a:pPr>
            <a:endParaRPr lang="en-US" sz="8414">
              <a:solidFill>
                <a:srgbClr val="FFFFFF"/>
              </a:solidFill>
              <a:latin typeface="Anton"/>
              <a:ea typeface="Anton"/>
              <a:cs typeface="Anton"/>
              <a:sym typeface="Anton"/>
            </a:endParaRPr>
          </a:p>
        </p:txBody>
      </p:sp>
      <p:sp>
        <p:nvSpPr>
          <p:cNvPr id="10" name="TextBox 10"/>
          <p:cNvSpPr txBox="1"/>
          <p:nvPr/>
        </p:nvSpPr>
        <p:spPr>
          <a:xfrm>
            <a:off x="9468359" y="3071685"/>
            <a:ext cx="7607732" cy="4187190"/>
          </a:xfrm>
          <a:prstGeom prst="rect">
            <a:avLst/>
          </a:prstGeom>
        </p:spPr>
        <p:txBody>
          <a:bodyPr lIns="0" tIns="0" rIns="0" bIns="0" rtlCol="0" anchor="t">
            <a:spAutoFit/>
          </a:bodyPr>
          <a:lstStyle/>
          <a:p>
            <a:pPr algn="just">
              <a:lnSpc>
                <a:spcPts val="3359"/>
              </a:lnSpc>
            </a:pPr>
            <a:r>
              <a:rPr lang="en-US" sz="2400">
                <a:solidFill>
                  <a:srgbClr val="FFFFFF"/>
                </a:solidFill>
                <a:latin typeface="Raleway"/>
                <a:ea typeface="Raleway"/>
                <a:cs typeface="Raleway"/>
                <a:sym typeface="Raleway"/>
              </a:rPr>
              <a:t>Siber güvenlik; bilgisayarları, sunucuları, mobil cihazları, elektronik sistemleri,</a:t>
            </a:r>
          </a:p>
          <a:p>
            <a:pPr algn="just">
              <a:lnSpc>
                <a:spcPts val="3359"/>
              </a:lnSpc>
            </a:pPr>
            <a:r>
              <a:rPr lang="en-US" sz="2400">
                <a:solidFill>
                  <a:srgbClr val="FFFFFF"/>
                </a:solidFill>
                <a:latin typeface="Raleway"/>
                <a:ea typeface="Raleway"/>
                <a:cs typeface="Raleway"/>
                <a:sym typeface="Raleway"/>
              </a:rPr>
              <a:t>ağları ve verileri kötü amaçlı saldırılardan koruma uygulamasıdır. Bilgi</a:t>
            </a:r>
          </a:p>
          <a:p>
            <a:pPr algn="just">
              <a:lnSpc>
                <a:spcPts val="3359"/>
              </a:lnSpc>
            </a:pPr>
            <a:r>
              <a:rPr lang="en-US" sz="2400">
                <a:solidFill>
                  <a:srgbClr val="FFFFFF"/>
                </a:solidFill>
                <a:latin typeface="Raleway"/>
                <a:ea typeface="Raleway"/>
                <a:cs typeface="Raleway"/>
                <a:sym typeface="Raleway"/>
              </a:rPr>
              <a:t>teknolojisi güvenliği veya elektronik bilgi güvenliği olarak da bilinir. Bu terim,</a:t>
            </a:r>
          </a:p>
          <a:p>
            <a:pPr algn="just">
              <a:lnSpc>
                <a:spcPts val="3359"/>
              </a:lnSpc>
            </a:pPr>
            <a:r>
              <a:rPr lang="en-US" sz="2400">
                <a:solidFill>
                  <a:srgbClr val="FFFFFF"/>
                </a:solidFill>
                <a:latin typeface="Raleway"/>
                <a:ea typeface="Raleway"/>
                <a:cs typeface="Raleway"/>
                <a:sym typeface="Raleway"/>
              </a:rPr>
              <a:t>işletmelerden mobil bilgi işleme kadar çeşitli bağlamlarda geçerlidir ve birkaç</a:t>
            </a:r>
          </a:p>
          <a:p>
            <a:pPr algn="just">
              <a:lnSpc>
                <a:spcPts val="3359"/>
              </a:lnSpc>
            </a:pPr>
            <a:r>
              <a:rPr lang="en-US" sz="2400">
                <a:solidFill>
                  <a:srgbClr val="FFFFFF"/>
                </a:solidFill>
                <a:latin typeface="Raleway"/>
                <a:ea typeface="Raleway"/>
                <a:cs typeface="Raleway"/>
                <a:sym typeface="Raleway"/>
              </a:rPr>
              <a:t>ortak kategoriye ayrılabilir.</a:t>
            </a:r>
          </a:p>
          <a:p>
            <a:pPr algn="just">
              <a:lnSpc>
                <a:spcPts val="3359"/>
              </a:lnSpc>
              <a:spcBef>
                <a:spcPct val="0"/>
              </a:spcBef>
            </a:pPr>
            <a:endParaRPr lang="en-US" sz="2400">
              <a:solidFill>
                <a:srgbClr val="FFFFFF"/>
              </a:solidFill>
              <a:latin typeface="Raleway"/>
              <a:ea typeface="Raleway"/>
              <a:cs typeface="Raleway"/>
              <a:sym typeface="Raleway"/>
            </a:endParaRPr>
          </a:p>
        </p:txBody>
      </p:sp>
      <p:grpSp>
        <p:nvGrpSpPr>
          <p:cNvPr id="11" name="Group 11"/>
          <p:cNvGrpSpPr/>
          <p:nvPr/>
        </p:nvGrpSpPr>
        <p:grpSpPr>
          <a:xfrm>
            <a:off x="9468359" y="7607579"/>
            <a:ext cx="2468532" cy="313375"/>
            <a:chOff x="0" y="0"/>
            <a:chExt cx="650148" cy="82535"/>
          </a:xfrm>
        </p:grpSpPr>
        <p:sp>
          <p:nvSpPr>
            <p:cNvPr id="12" name="Freeform 12"/>
            <p:cNvSpPr/>
            <p:nvPr/>
          </p:nvSpPr>
          <p:spPr>
            <a:xfrm>
              <a:off x="0" y="0"/>
              <a:ext cx="650148" cy="82535"/>
            </a:xfrm>
            <a:custGeom>
              <a:avLst/>
              <a:gdLst/>
              <a:ahLst/>
              <a:cxnLst/>
              <a:rect l="l" t="t" r="r" b="b"/>
              <a:pathLst>
                <a:path w="650148" h="82535">
                  <a:moveTo>
                    <a:pt x="0" y="0"/>
                  </a:moveTo>
                  <a:lnTo>
                    <a:pt x="650148" y="0"/>
                  </a:lnTo>
                  <a:lnTo>
                    <a:pt x="650148" y="82535"/>
                  </a:lnTo>
                  <a:lnTo>
                    <a:pt x="0" y="82535"/>
                  </a:lnTo>
                  <a:close/>
                </a:path>
              </a:pathLst>
            </a:custGeom>
            <a:gradFill rotWithShape="1">
              <a:gsLst>
                <a:gs pos="0">
                  <a:srgbClr val="45DEEF">
                    <a:alpha val="100000"/>
                  </a:srgbClr>
                </a:gs>
                <a:gs pos="100000">
                  <a:srgbClr val="0074AD">
                    <a:alpha val="6500"/>
                  </a:srgbClr>
                </a:gs>
              </a:gsLst>
              <a:lin ang="0"/>
            </a:gradFill>
          </p:spPr>
        </p:sp>
        <p:sp>
          <p:nvSpPr>
            <p:cNvPr id="13" name="TextBox 13"/>
            <p:cNvSpPr txBox="1"/>
            <p:nvPr/>
          </p:nvSpPr>
          <p:spPr>
            <a:xfrm>
              <a:off x="0" y="38100"/>
              <a:ext cx="650148" cy="44435"/>
            </a:xfrm>
            <a:prstGeom prst="rect">
              <a:avLst/>
            </a:prstGeom>
          </p:spPr>
          <p:txBody>
            <a:bodyPr lIns="50800" tIns="50800" rIns="50800" bIns="50800" rtlCol="0" anchor="ctr"/>
            <a:lstStyle/>
            <a:p>
              <a:pPr algn="ctr">
                <a:lnSpc>
                  <a:spcPts val="2473"/>
                </a:lnSpc>
              </a:pPr>
              <a:endParaRPr/>
            </a:p>
          </p:txBody>
        </p:sp>
      </p:grpSp>
    </p:spTree>
  </p:cSld>
  <p:clrMapOvr>
    <a:masterClrMapping/>
  </p:clrMapOvr>
  <p:transition>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7" name="Group 7"/>
          <p:cNvGrpSpPr/>
          <p:nvPr/>
        </p:nvGrpSpPr>
        <p:grpSpPr>
          <a:xfrm>
            <a:off x="-11996079" y="2182140"/>
            <a:ext cx="18387059" cy="3515099"/>
            <a:chOff x="0" y="0"/>
            <a:chExt cx="4842682" cy="925787"/>
          </a:xfrm>
        </p:grpSpPr>
        <p:sp>
          <p:nvSpPr>
            <p:cNvPr id="8" name="Freeform 8"/>
            <p:cNvSpPr/>
            <p:nvPr/>
          </p:nvSpPr>
          <p:spPr>
            <a:xfrm>
              <a:off x="0" y="0"/>
              <a:ext cx="4842682" cy="925787"/>
            </a:xfrm>
            <a:custGeom>
              <a:avLst/>
              <a:gdLst/>
              <a:ahLst/>
              <a:cxnLst/>
              <a:rect l="l" t="t" r="r" b="b"/>
              <a:pathLst>
                <a:path w="4842682" h="925787">
                  <a:moveTo>
                    <a:pt x="0" y="0"/>
                  </a:moveTo>
                  <a:lnTo>
                    <a:pt x="4842682" y="0"/>
                  </a:lnTo>
                  <a:lnTo>
                    <a:pt x="4842682" y="925787"/>
                  </a:lnTo>
                  <a:lnTo>
                    <a:pt x="0" y="925787"/>
                  </a:lnTo>
                  <a:close/>
                </a:path>
              </a:pathLst>
            </a:custGeom>
            <a:gradFill rotWithShape="1">
              <a:gsLst>
                <a:gs pos="0">
                  <a:srgbClr val="45DEEF">
                    <a:alpha val="100000"/>
                  </a:srgbClr>
                </a:gs>
                <a:gs pos="100000">
                  <a:srgbClr val="0074AD">
                    <a:alpha val="6500"/>
                  </a:srgbClr>
                </a:gs>
              </a:gsLst>
              <a:lin ang="0"/>
            </a:gradFill>
          </p:spPr>
        </p:sp>
        <p:sp>
          <p:nvSpPr>
            <p:cNvPr id="9" name="TextBox 9"/>
            <p:cNvSpPr txBox="1"/>
            <p:nvPr/>
          </p:nvSpPr>
          <p:spPr>
            <a:xfrm>
              <a:off x="0" y="38100"/>
              <a:ext cx="4842682" cy="887687"/>
            </a:xfrm>
            <a:prstGeom prst="rect">
              <a:avLst/>
            </a:prstGeom>
          </p:spPr>
          <p:txBody>
            <a:bodyPr lIns="50800" tIns="50800" rIns="50800" bIns="50800" rtlCol="0" anchor="ctr"/>
            <a:lstStyle/>
            <a:p>
              <a:pPr algn="ctr">
                <a:lnSpc>
                  <a:spcPts val="2473"/>
                </a:lnSpc>
              </a:pPr>
              <a:endParaRPr/>
            </a:p>
          </p:txBody>
        </p:sp>
      </p:grpSp>
      <p:sp>
        <p:nvSpPr>
          <p:cNvPr id="10" name="TextBox 10"/>
          <p:cNvSpPr txBox="1"/>
          <p:nvPr/>
        </p:nvSpPr>
        <p:spPr>
          <a:xfrm>
            <a:off x="1845362" y="2840654"/>
            <a:ext cx="7068313" cy="3431779"/>
          </a:xfrm>
          <a:prstGeom prst="rect">
            <a:avLst/>
          </a:prstGeom>
        </p:spPr>
        <p:txBody>
          <a:bodyPr lIns="0" tIns="0" rIns="0" bIns="0" rtlCol="0" anchor="t">
            <a:spAutoFit/>
          </a:bodyPr>
          <a:lstStyle/>
          <a:p>
            <a:pPr algn="l">
              <a:lnSpc>
                <a:spcPts val="8919"/>
              </a:lnSpc>
            </a:pPr>
            <a:r>
              <a:rPr lang="en-US" sz="8414">
                <a:solidFill>
                  <a:srgbClr val="FFFFFF"/>
                </a:solidFill>
                <a:latin typeface="Anton"/>
                <a:ea typeface="Anton"/>
                <a:cs typeface="Anton"/>
                <a:sym typeface="Anton"/>
              </a:rPr>
              <a:t>SIBER GÜVENLIĞIN TEMEL UNSURLARI</a:t>
            </a:r>
          </a:p>
          <a:p>
            <a:pPr algn="l">
              <a:lnSpc>
                <a:spcPts val="8919"/>
              </a:lnSpc>
              <a:spcBef>
                <a:spcPct val="0"/>
              </a:spcBef>
            </a:pPr>
            <a:endParaRPr lang="en-US" sz="8414">
              <a:solidFill>
                <a:srgbClr val="FFFFFF"/>
              </a:solidFill>
              <a:latin typeface="Anton"/>
              <a:ea typeface="Anton"/>
              <a:cs typeface="Anton"/>
              <a:sym typeface="Anton"/>
            </a:endParaRPr>
          </a:p>
        </p:txBody>
      </p:sp>
      <p:grpSp>
        <p:nvGrpSpPr>
          <p:cNvPr id="11" name="Group 11"/>
          <p:cNvGrpSpPr/>
          <p:nvPr/>
        </p:nvGrpSpPr>
        <p:grpSpPr>
          <a:xfrm>
            <a:off x="9468359" y="7607579"/>
            <a:ext cx="2468532" cy="313375"/>
            <a:chOff x="0" y="0"/>
            <a:chExt cx="650148" cy="82535"/>
          </a:xfrm>
        </p:grpSpPr>
        <p:sp>
          <p:nvSpPr>
            <p:cNvPr id="12" name="Freeform 12"/>
            <p:cNvSpPr/>
            <p:nvPr/>
          </p:nvSpPr>
          <p:spPr>
            <a:xfrm>
              <a:off x="0" y="0"/>
              <a:ext cx="650148" cy="82535"/>
            </a:xfrm>
            <a:custGeom>
              <a:avLst/>
              <a:gdLst/>
              <a:ahLst/>
              <a:cxnLst/>
              <a:rect l="l" t="t" r="r" b="b"/>
              <a:pathLst>
                <a:path w="650148" h="82535">
                  <a:moveTo>
                    <a:pt x="0" y="0"/>
                  </a:moveTo>
                  <a:lnTo>
                    <a:pt x="650148" y="0"/>
                  </a:lnTo>
                  <a:lnTo>
                    <a:pt x="650148" y="82535"/>
                  </a:lnTo>
                  <a:lnTo>
                    <a:pt x="0" y="82535"/>
                  </a:lnTo>
                  <a:close/>
                </a:path>
              </a:pathLst>
            </a:custGeom>
            <a:gradFill rotWithShape="1">
              <a:gsLst>
                <a:gs pos="0">
                  <a:srgbClr val="45DEEF">
                    <a:alpha val="100000"/>
                  </a:srgbClr>
                </a:gs>
                <a:gs pos="100000">
                  <a:srgbClr val="0074AD">
                    <a:alpha val="6500"/>
                  </a:srgbClr>
                </a:gs>
              </a:gsLst>
              <a:lin ang="0"/>
            </a:gradFill>
          </p:spPr>
        </p:sp>
        <p:sp>
          <p:nvSpPr>
            <p:cNvPr id="13" name="TextBox 13"/>
            <p:cNvSpPr txBox="1"/>
            <p:nvPr/>
          </p:nvSpPr>
          <p:spPr>
            <a:xfrm>
              <a:off x="0" y="38100"/>
              <a:ext cx="650148" cy="44435"/>
            </a:xfrm>
            <a:prstGeom prst="rect">
              <a:avLst/>
            </a:prstGeom>
          </p:spPr>
          <p:txBody>
            <a:bodyPr lIns="50800" tIns="50800" rIns="50800" bIns="50800" rtlCol="0" anchor="ctr"/>
            <a:lstStyle/>
            <a:p>
              <a:pPr algn="ctr">
                <a:lnSpc>
                  <a:spcPts val="2473"/>
                </a:lnSpc>
              </a:pPr>
              <a:endParaRPr/>
            </a:p>
          </p:txBody>
        </p:sp>
      </p:grpSp>
      <p:sp>
        <p:nvSpPr>
          <p:cNvPr id="14" name="TextBox 14"/>
          <p:cNvSpPr txBox="1"/>
          <p:nvPr/>
        </p:nvSpPr>
        <p:spPr>
          <a:xfrm>
            <a:off x="9468359" y="2895564"/>
            <a:ext cx="8819641" cy="586359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Raleway"/>
                <a:ea typeface="Raleway"/>
                <a:cs typeface="Raleway"/>
                <a:sym typeface="Raleway"/>
              </a:rPr>
              <a:t>GIZLILIK (CONFIDENTIALITY): BILGILERIN YALNIZCA YETKILI KIŞILER TARAFINDAN ERIŞILEBILIR OLMASINI SAĞLAMA.</a:t>
            </a:r>
          </a:p>
          <a:p>
            <a:pPr algn="l">
              <a:lnSpc>
                <a:spcPts val="3359"/>
              </a:lnSpc>
            </a:pPr>
            <a:endParaRPr lang="en-US" sz="2400">
              <a:solidFill>
                <a:srgbClr val="FFFFFF"/>
              </a:solidFill>
              <a:latin typeface="Raleway"/>
              <a:ea typeface="Raleway"/>
              <a:cs typeface="Raleway"/>
              <a:sym typeface="Raleway"/>
            </a:endParaRPr>
          </a:p>
          <a:p>
            <a:pPr marL="518160" lvl="1" indent="-259080" algn="l">
              <a:lnSpc>
                <a:spcPts val="3359"/>
              </a:lnSpc>
              <a:buFont typeface="Arial"/>
              <a:buChar char="•"/>
            </a:pPr>
            <a:r>
              <a:rPr lang="en-US" sz="2400">
                <a:solidFill>
                  <a:srgbClr val="FFFFFF"/>
                </a:solidFill>
                <a:latin typeface="Raleway"/>
                <a:ea typeface="Raleway"/>
                <a:cs typeface="Raleway"/>
                <a:sym typeface="Raleway"/>
              </a:rPr>
              <a:t>BÜTÜNLÜK (INTEGRITY): BILGILERIN DOĞRULUĞUNU VE BÜTÜNLÜĞÜNÜ KORUYARAK IZINSIZ DEĞIŞIKLIKLERI ENGELLEME.</a:t>
            </a:r>
          </a:p>
          <a:p>
            <a:pPr algn="l">
              <a:lnSpc>
                <a:spcPts val="3359"/>
              </a:lnSpc>
            </a:pPr>
            <a:endParaRPr lang="en-US" sz="2400">
              <a:solidFill>
                <a:srgbClr val="FFFFFF"/>
              </a:solidFill>
              <a:latin typeface="Raleway"/>
              <a:ea typeface="Raleway"/>
              <a:cs typeface="Raleway"/>
              <a:sym typeface="Raleway"/>
            </a:endParaRPr>
          </a:p>
          <a:p>
            <a:pPr marL="518160" lvl="1" indent="-259080" algn="l">
              <a:lnSpc>
                <a:spcPts val="3359"/>
              </a:lnSpc>
              <a:buFont typeface="Arial"/>
              <a:buChar char="•"/>
            </a:pPr>
            <a:r>
              <a:rPr lang="en-US" sz="2400">
                <a:solidFill>
                  <a:srgbClr val="FFFFFF"/>
                </a:solidFill>
                <a:latin typeface="Raleway"/>
                <a:ea typeface="Raleway"/>
                <a:cs typeface="Raleway"/>
                <a:sym typeface="Raleway"/>
              </a:rPr>
              <a:t>ERIŞILEBILIRLIK (AVAILABILITY): SISTEMLERIN VE VERILERIN IHTIYAÇ DUYULDUĞUNDA KESINTISIZ OLARAK ERIŞILEBILIR OLMASINI SAĞLAMA.</a:t>
            </a:r>
          </a:p>
          <a:p>
            <a:pPr algn="l">
              <a:lnSpc>
                <a:spcPts val="3359"/>
              </a:lnSpc>
            </a:pPr>
            <a:endParaRPr lang="en-US" sz="2400">
              <a:solidFill>
                <a:srgbClr val="FFFFFF"/>
              </a:solidFill>
              <a:latin typeface="Raleway"/>
              <a:ea typeface="Raleway"/>
              <a:cs typeface="Raleway"/>
              <a:sym typeface="Raleway"/>
            </a:endParaRPr>
          </a:p>
          <a:p>
            <a:pPr algn="l">
              <a:lnSpc>
                <a:spcPts val="3359"/>
              </a:lnSpc>
            </a:pPr>
            <a:endParaRPr lang="en-US" sz="2400">
              <a:solidFill>
                <a:srgbClr val="FFFFFF"/>
              </a:solidFill>
              <a:latin typeface="Raleway"/>
              <a:ea typeface="Raleway"/>
              <a:cs typeface="Raleway"/>
              <a:sym typeface="Raleway"/>
            </a:endParaRPr>
          </a:p>
          <a:p>
            <a:pPr algn="l">
              <a:lnSpc>
                <a:spcPts val="3359"/>
              </a:lnSpc>
            </a:pPr>
            <a:endParaRPr lang="en-US" sz="2400">
              <a:solidFill>
                <a:srgbClr val="FFFFFF"/>
              </a:solidFill>
              <a:latin typeface="Raleway"/>
              <a:ea typeface="Raleway"/>
              <a:cs typeface="Raleway"/>
              <a:sym typeface="Raleway"/>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34841" y="521917"/>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41779" y="9335643"/>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7" name="Group 7"/>
          <p:cNvGrpSpPr/>
          <p:nvPr/>
        </p:nvGrpSpPr>
        <p:grpSpPr>
          <a:xfrm>
            <a:off x="-11976065" y="1901948"/>
            <a:ext cx="18387059" cy="3515099"/>
            <a:chOff x="0" y="0"/>
            <a:chExt cx="4842682" cy="925787"/>
          </a:xfrm>
        </p:grpSpPr>
        <p:sp>
          <p:nvSpPr>
            <p:cNvPr id="8" name="Freeform 8"/>
            <p:cNvSpPr/>
            <p:nvPr/>
          </p:nvSpPr>
          <p:spPr>
            <a:xfrm>
              <a:off x="0" y="0"/>
              <a:ext cx="4842682" cy="925787"/>
            </a:xfrm>
            <a:custGeom>
              <a:avLst/>
              <a:gdLst/>
              <a:ahLst/>
              <a:cxnLst/>
              <a:rect l="l" t="t" r="r" b="b"/>
              <a:pathLst>
                <a:path w="4842682" h="925787">
                  <a:moveTo>
                    <a:pt x="0" y="0"/>
                  </a:moveTo>
                  <a:lnTo>
                    <a:pt x="4842682" y="0"/>
                  </a:lnTo>
                  <a:lnTo>
                    <a:pt x="4842682" y="925787"/>
                  </a:lnTo>
                  <a:lnTo>
                    <a:pt x="0" y="925787"/>
                  </a:lnTo>
                  <a:close/>
                </a:path>
              </a:pathLst>
            </a:custGeom>
            <a:gradFill rotWithShape="1">
              <a:gsLst>
                <a:gs pos="0">
                  <a:srgbClr val="45DEEF">
                    <a:alpha val="100000"/>
                  </a:srgbClr>
                </a:gs>
                <a:gs pos="100000">
                  <a:srgbClr val="0074AD">
                    <a:alpha val="6500"/>
                  </a:srgbClr>
                </a:gs>
              </a:gsLst>
              <a:lin ang="0"/>
            </a:gradFill>
          </p:spPr>
        </p:sp>
        <p:sp>
          <p:nvSpPr>
            <p:cNvPr id="9" name="TextBox 9"/>
            <p:cNvSpPr txBox="1"/>
            <p:nvPr/>
          </p:nvSpPr>
          <p:spPr>
            <a:xfrm>
              <a:off x="0" y="38100"/>
              <a:ext cx="4842682" cy="887687"/>
            </a:xfrm>
            <a:prstGeom prst="rect">
              <a:avLst/>
            </a:prstGeom>
          </p:spPr>
          <p:txBody>
            <a:bodyPr lIns="50800" tIns="50800" rIns="50800" bIns="50800" rtlCol="0" anchor="ctr"/>
            <a:lstStyle/>
            <a:p>
              <a:pPr algn="ctr">
                <a:lnSpc>
                  <a:spcPts val="2473"/>
                </a:lnSpc>
              </a:pPr>
              <a:endParaRPr/>
            </a:p>
          </p:txBody>
        </p:sp>
      </p:grpSp>
      <p:grpSp>
        <p:nvGrpSpPr>
          <p:cNvPr id="10" name="Group 10"/>
          <p:cNvGrpSpPr/>
          <p:nvPr/>
        </p:nvGrpSpPr>
        <p:grpSpPr>
          <a:xfrm>
            <a:off x="9488373" y="7327387"/>
            <a:ext cx="2468532" cy="313375"/>
            <a:chOff x="0" y="0"/>
            <a:chExt cx="650148" cy="82535"/>
          </a:xfrm>
        </p:grpSpPr>
        <p:sp>
          <p:nvSpPr>
            <p:cNvPr id="11" name="Freeform 11"/>
            <p:cNvSpPr/>
            <p:nvPr/>
          </p:nvSpPr>
          <p:spPr>
            <a:xfrm>
              <a:off x="0" y="0"/>
              <a:ext cx="650148" cy="82535"/>
            </a:xfrm>
            <a:custGeom>
              <a:avLst/>
              <a:gdLst/>
              <a:ahLst/>
              <a:cxnLst/>
              <a:rect l="l" t="t" r="r" b="b"/>
              <a:pathLst>
                <a:path w="650148" h="82535">
                  <a:moveTo>
                    <a:pt x="0" y="0"/>
                  </a:moveTo>
                  <a:lnTo>
                    <a:pt x="650148" y="0"/>
                  </a:lnTo>
                  <a:lnTo>
                    <a:pt x="650148" y="82535"/>
                  </a:lnTo>
                  <a:lnTo>
                    <a:pt x="0" y="82535"/>
                  </a:lnTo>
                  <a:close/>
                </a:path>
              </a:pathLst>
            </a:custGeom>
            <a:gradFill rotWithShape="1">
              <a:gsLst>
                <a:gs pos="0">
                  <a:srgbClr val="45DEEF">
                    <a:alpha val="100000"/>
                  </a:srgbClr>
                </a:gs>
                <a:gs pos="100000">
                  <a:srgbClr val="0074AD">
                    <a:alpha val="6500"/>
                  </a:srgbClr>
                </a:gs>
              </a:gsLst>
              <a:lin ang="0"/>
            </a:gradFill>
          </p:spPr>
        </p:sp>
        <p:sp>
          <p:nvSpPr>
            <p:cNvPr id="12" name="TextBox 12"/>
            <p:cNvSpPr txBox="1"/>
            <p:nvPr/>
          </p:nvSpPr>
          <p:spPr>
            <a:xfrm>
              <a:off x="0" y="38100"/>
              <a:ext cx="650148" cy="44435"/>
            </a:xfrm>
            <a:prstGeom prst="rect">
              <a:avLst/>
            </a:prstGeom>
          </p:spPr>
          <p:txBody>
            <a:bodyPr lIns="50800" tIns="50800" rIns="50800" bIns="50800" rtlCol="0" anchor="ctr"/>
            <a:lstStyle/>
            <a:p>
              <a:pPr algn="ctr">
                <a:lnSpc>
                  <a:spcPts val="2473"/>
                </a:lnSpc>
              </a:pPr>
              <a:endParaRPr/>
            </a:p>
          </p:txBody>
        </p:sp>
      </p:grpSp>
      <p:sp>
        <p:nvSpPr>
          <p:cNvPr id="13" name="TextBox 13"/>
          <p:cNvSpPr txBox="1"/>
          <p:nvPr/>
        </p:nvSpPr>
        <p:spPr>
          <a:xfrm>
            <a:off x="2584015" y="238446"/>
            <a:ext cx="11513124" cy="2302800"/>
          </a:xfrm>
          <a:prstGeom prst="rect">
            <a:avLst/>
          </a:prstGeom>
        </p:spPr>
        <p:txBody>
          <a:bodyPr lIns="0" tIns="0" rIns="0" bIns="0" rtlCol="0" anchor="t">
            <a:spAutoFit/>
          </a:bodyPr>
          <a:lstStyle/>
          <a:p>
            <a:pPr algn="l">
              <a:lnSpc>
                <a:spcPts val="8919"/>
              </a:lnSpc>
            </a:pPr>
            <a:r>
              <a:rPr lang="en-US" sz="8414">
                <a:solidFill>
                  <a:srgbClr val="FFFFFF"/>
                </a:solidFill>
                <a:latin typeface="Anton"/>
                <a:ea typeface="Anton"/>
                <a:cs typeface="Anton"/>
                <a:sym typeface="Anton"/>
              </a:rPr>
              <a:t>SIBER GÜVENLIĞIN TARIHÇESI</a:t>
            </a:r>
          </a:p>
          <a:p>
            <a:pPr algn="l">
              <a:lnSpc>
                <a:spcPts val="8919"/>
              </a:lnSpc>
              <a:spcBef>
                <a:spcPct val="0"/>
              </a:spcBef>
            </a:pPr>
            <a:endParaRPr lang="en-US" sz="8414">
              <a:solidFill>
                <a:srgbClr val="FFFFFF"/>
              </a:solidFill>
              <a:latin typeface="Anton"/>
              <a:ea typeface="Anton"/>
              <a:cs typeface="Anton"/>
              <a:sym typeface="Anton"/>
            </a:endParaRPr>
          </a:p>
        </p:txBody>
      </p:sp>
      <p:sp>
        <p:nvSpPr>
          <p:cNvPr id="14" name="TextBox 14"/>
          <p:cNvSpPr txBox="1"/>
          <p:nvPr/>
        </p:nvSpPr>
        <p:spPr>
          <a:xfrm>
            <a:off x="1508157" y="2101405"/>
            <a:ext cx="13664840" cy="1300559"/>
          </a:xfrm>
          <a:prstGeom prst="rect">
            <a:avLst/>
          </a:prstGeom>
        </p:spPr>
        <p:txBody>
          <a:bodyPr lIns="0" tIns="0" rIns="0" bIns="0" rtlCol="0" anchor="t">
            <a:spAutoFit/>
          </a:bodyPr>
          <a:lstStyle/>
          <a:p>
            <a:pPr algn="ctr">
              <a:lnSpc>
                <a:spcPts val="2579"/>
              </a:lnSpc>
            </a:pPr>
            <a:r>
              <a:rPr lang="en-US" sz="2433">
                <a:solidFill>
                  <a:srgbClr val="FFFFFF"/>
                </a:solidFill>
                <a:latin typeface="TT Lakes Neue"/>
                <a:ea typeface="TT Lakes Neue"/>
                <a:cs typeface="TT Lakes Neue"/>
                <a:sym typeface="TT Lakes Neue"/>
              </a:rPr>
              <a:t>Siber güvenliğin tarihçesi, bilgi teknolojilerinin gelişimiyle paralel bir süreçtir. Siber güvenlik, modern dijital sistemler geliştikçe artan tehditler karşısında evrilmiş ve daha karmaşık bir yapı almıştır.</a:t>
            </a:r>
          </a:p>
          <a:p>
            <a:pPr algn="ctr">
              <a:lnSpc>
                <a:spcPts val="2579"/>
              </a:lnSpc>
              <a:spcBef>
                <a:spcPct val="0"/>
              </a:spcBef>
            </a:pPr>
            <a:endParaRPr lang="en-US" sz="2433">
              <a:solidFill>
                <a:srgbClr val="FFFFFF"/>
              </a:solidFill>
              <a:latin typeface="TT Lakes Neue"/>
              <a:ea typeface="TT Lakes Neue"/>
              <a:cs typeface="TT Lakes Neue"/>
              <a:sym typeface="TT Lakes Neue"/>
            </a:endParaRPr>
          </a:p>
        </p:txBody>
      </p:sp>
      <p:sp>
        <p:nvSpPr>
          <p:cNvPr id="15" name="AutoShape 15"/>
          <p:cNvSpPr/>
          <p:nvPr/>
        </p:nvSpPr>
        <p:spPr>
          <a:xfrm>
            <a:off x="890793" y="3659355"/>
            <a:ext cx="17430048" cy="0"/>
          </a:xfrm>
          <a:prstGeom prst="line">
            <a:avLst/>
          </a:prstGeom>
          <a:ln w="9525" cap="rnd">
            <a:solidFill>
              <a:srgbClr val="F2F2F0"/>
            </a:solidFill>
            <a:prstDash val="solid"/>
            <a:headEnd type="none" w="sm" len="sm"/>
            <a:tailEnd type="none" w="sm" len="sm"/>
          </a:ln>
        </p:spPr>
      </p:sp>
      <p:grpSp>
        <p:nvGrpSpPr>
          <p:cNvPr id="16" name="Group 16"/>
          <p:cNvGrpSpPr/>
          <p:nvPr/>
        </p:nvGrpSpPr>
        <p:grpSpPr>
          <a:xfrm>
            <a:off x="2711162" y="3497430"/>
            <a:ext cx="323850" cy="323850"/>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grpSp>
        <p:nvGrpSpPr>
          <p:cNvPr id="18" name="Group 18"/>
          <p:cNvGrpSpPr/>
          <p:nvPr/>
        </p:nvGrpSpPr>
        <p:grpSpPr>
          <a:xfrm>
            <a:off x="8520258" y="3487905"/>
            <a:ext cx="323850" cy="323850"/>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grpSp>
        <p:nvGrpSpPr>
          <p:cNvPr id="20" name="Group 20"/>
          <p:cNvGrpSpPr/>
          <p:nvPr/>
        </p:nvGrpSpPr>
        <p:grpSpPr>
          <a:xfrm>
            <a:off x="14849147" y="3497430"/>
            <a:ext cx="323850" cy="323850"/>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sp>
        <p:nvSpPr>
          <p:cNvPr id="22" name="TextBox 22"/>
          <p:cNvSpPr txBox="1"/>
          <p:nvPr/>
        </p:nvSpPr>
        <p:spPr>
          <a:xfrm>
            <a:off x="1508157" y="5626597"/>
            <a:ext cx="3364925" cy="2943225"/>
          </a:xfrm>
          <a:prstGeom prst="rect">
            <a:avLst/>
          </a:prstGeom>
        </p:spPr>
        <p:txBody>
          <a:bodyPr lIns="0" tIns="0" rIns="0" bIns="0" rtlCol="0" anchor="t">
            <a:spAutoFit/>
          </a:bodyPr>
          <a:lstStyle/>
          <a:p>
            <a:pPr algn="l">
              <a:lnSpc>
                <a:spcPts val="2879"/>
              </a:lnSpc>
            </a:pPr>
            <a:r>
              <a:rPr lang="en-US" sz="2400" spc="117">
                <a:solidFill>
                  <a:srgbClr val="F2F2F0"/>
                </a:solidFill>
                <a:latin typeface="Arial"/>
                <a:ea typeface="Arial"/>
                <a:cs typeface="Arial"/>
                <a:sym typeface="Arial"/>
              </a:rPr>
              <a:t>Çok Kullanıcılı Sistemler: İlk bilgisayar güvenlik önlemleri, çok kullanıcılı sistemlerde veri koruma ihtiyacından doğdu.</a:t>
            </a:r>
          </a:p>
          <a:p>
            <a:pPr algn="l">
              <a:lnSpc>
                <a:spcPts val="2879"/>
              </a:lnSpc>
            </a:pPr>
            <a:endParaRPr lang="en-US" sz="2400" spc="117">
              <a:solidFill>
                <a:srgbClr val="F2F2F0"/>
              </a:solidFill>
              <a:latin typeface="Arial"/>
              <a:ea typeface="Arial"/>
              <a:cs typeface="Arial"/>
              <a:sym typeface="Arial"/>
            </a:endParaRPr>
          </a:p>
        </p:txBody>
      </p:sp>
      <p:sp>
        <p:nvSpPr>
          <p:cNvPr id="23" name="TextBox 23"/>
          <p:cNvSpPr txBox="1"/>
          <p:nvPr/>
        </p:nvSpPr>
        <p:spPr>
          <a:xfrm>
            <a:off x="7357714" y="4273147"/>
            <a:ext cx="3364925" cy="409575"/>
          </a:xfrm>
          <a:prstGeom prst="rect">
            <a:avLst/>
          </a:prstGeom>
        </p:spPr>
        <p:txBody>
          <a:bodyPr lIns="0" tIns="0" rIns="0" bIns="0" rtlCol="0" anchor="t">
            <a:spAutoFit/>
          </a:bodyPr>
          <a:lstStyle/>
          <a:p>
            <a:pPr marL="0" lvl="0" indent="0" algn="l">
              <a:lnSpc>
                <a:spcPts val="2879"/>
              </a:lnSpc>
              <a:spcBef>
                <a:spcPct val="0"/>
              </a:spcBef>
            </a:pPr>
            <a:r>
              <a:rPr lang="en-US" sz="2400" spc="117">
                <a:solidFill>
                  <a:srgbClr val="F2F2F0"/>
                </a:solidFill>
                <a:latin typeface="Arial"/>
                <a:ea typeface="Arial"/>
                <a:cs typeface="Arial"/>
                <a:sym typeface="Arial"/>
              </a:rPr>
              <a:t>Creeper Virüsü (1971)</a:t>
            </a:r>
          </a:p>
        </p:txBody>
      </p:sp>
      <p:sp>
        <p:nvSpPr>
          <p:cNvPr id="24" name="TextBox 24"/>
          <p:cNvSpPr txBox="1"/>
          <p:nvPr/>
        </p:nvSpPr>
        <p:spPr>
          <a:xfrm>
            <a:off x="13490535" y="4030830"/>
            <a:ext cx="3364925" cy="771525"/>
          </a:xfrm>
          <a:prstGeom prst="rect">
            <a:avLst/>
          </a:prstGeom>
        </p:spPr>
        <p:txBody>
          <a:bodyPr lIns="0" tIns="0" rIns="0" bIns="0" rtlCol="0" anchor="t">
            <a:spAutoFit/>
          </a:bodyPr>
          <a:lstStyle/>
          <a:p>
            <a:pPr marL="0" lvl="0" indent="0" algn="l">
              <a:lnSpc>
                <a:spcPts val="2879"/>
              </a:lnSpc>
              <a:spcBef>
                <a:spcPct val="0"/>
              </a:spcBef>
            </a:pPr>
            <a:r>
              <a:rPr lang="en-US" sz="2400" spc="117">
                <a:solidFill>
                  <a:srgbClr val="F2F2F0"/>
                </a:solidFill>
                <a:latin typeface="Arial"/>
                <a:ea typeface="Arial"/>
                <a:cs typeface="Arial"/>
                <a:sym typeface="Arial"/>
              </a:rPr>
              <a:t>Defender Yazılımı (1972)</a:t>
            </a:r>
          </a:p>
        </p:txBody>
      </p:sp>
      <p:sp>
        <p:nvSpPr>
          <p:cNvPr id="25" name="TextBox 25"/>
          <p:cNvSpPr txBox="1"/>
          <p:nvPr/>
        </p:nvSpPr>
        <p:spPr>
          <a:xfrm>
            <a:off x="6999721" y="5549497"/>
            <a:ext cx="3364925" cy="3305175"/>
          </a:xfrm>
          <a:prstGeom prst="rect">
            <a:avLst/>
          </a:prstGeom>
        </p:spPr>
        <p:txBody>
          <a:bodyPr lIns="0" tIns="0" rIns="0" bIns="0" rtlCol="0" anchor="t">
            <a:spAutoFit/>
          </a:bodyPr>
          <a:lstStyle/>
          <a:p>
            <a:pPr algn="l">
              <a:lnSpc>
                <a:spcPts val="2879"/>
              </a:lnSpc>
            </a:pPr>
            <a:r>
              <a:rPr lang="en-US" sz="2400" spc="117">
                <a:solidFill>
                  <a:srgbClr val="F2F2F0"/>
                </a:solidFill>
                <a:latin typeface="Arial"/>
                <a:ea typeface="Arial"/>
                <a:cs typeface="Arial"/>
                <a:sym typeface="Arial"/>
              </a:rPr>
              <a:t>Dünyanın ilk bilgisayar virüsü olan Creeper, ARPANET üzerinde yayıldı. Bu durum, zararlı yazılımlara karşı savunma ihtiyacını ortaya koydu.</a:t>
            </a:r>
          </a:p>
          <a:p>
            <a:pPr algn="l">
              <a:lnSpc>
                <a:spcPts val="2879"/>
              </a:lnSpc>
            </a:pPr>
            <a:endParaRPr lang="en-US" sz="2400" spc="117">
              <a:solidFill>
                <a:srgbClr val="F2F2F0"/>
              </a:solidFill>
              <a:latin typeface="Arial"/>
              <a:ea typeface="Arial"/>
              <a:cs typeface="Arial"/>
              <a:sym typeface="Arial"/>
            </a:endParaRPr>
          </a:p>
        </p:txBody>
      </p:sp>
      <p:sp>
        <p:nvSpPr>
          <p:cNvPr id="26" name="TextBox 26"/>
          <p:cNvSpPr txBox="1"/>
          <p:nvPr/>
        </p:nvSpPr>
        <p:spPr>
          <a:xfrm>
            <a:off x="13490535" y="5707230"/>
            <a:ext cx="3364925" cy="1133475"/>
          </a:xfrm>
          <a:prstGeom prst="rect">
            <a:avLst/>
          </a:prstGeom>
        </p:spPr>
        <p:txBody>
          <a:bodyPr lIns="0" tIns="0" rIns="0" bIns="0" rtlCol="0" anchor="t">
            <a:spAutoFit/>
          </a:bodyPr>
          <a:lstStyle/>
          <a:p>
            <a:pPr algn="l">
              <a:lnSpc>
                <a:spcPts val="2879"/>
              </a:lnSpc>
            </a:pPr>
            <a:r>
              <a:rPr lang="en-US" sz="2400" spc="117">
                <a:solidFill>
                  <a:srgbClr val="F2F2F0"/>
                </a:solidFill>
                <a:latin typeface="Arial"/>
                <a:ea typeface="Arial"/>
                <a:cs typeface="Arial"/>
                <a:sym typeface="Arial"/>
              </a:rPr>
              <a:t>İlk antivirüs yazılımı Creeper'a karşı üretilen Reaper’dır.</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60774"/>
            <a:ext cx="5927959" cy="8543214"/>
            <a:chOff x="0" y="0"/>
            <a:chExt cx="918396" cy="1323567"/>
          </a:xfrm>
        </p:grpSpPr>
        <p:sp>
          <p:nvSpPr>
            <p:cNvPr id="3" name="Freeform 3"/>
            <p:cNvSpPr/>
            <p:nvPr/>
          </p:nvSpPr>
          <p:spPr>
            <a:xfrm>
              <a:off x="0" y="0"/>
              <a:ext cx="918396" cy="1323567"/>
            </a:xfrm>
            <a:custGeom>
              <a:avLst/>
              <a:gdLst/>
              <a:ahLst/>
              <a:cxnLst/>
              <a:rect l="l" t="t" r="r" b="b"/>
              <a:pathLst>
                <a:path w="918396" h="1323567">
                  <a:moveTo>
                    <a:pt x="0" y="0"/>
                  </a:moveTo>
                  <a:lnTo>
                    <a:pt x="918396" y="0"/>
                  </a:lnTo>
                  <a:lnTo>
                    <a:pt x="918396" y="1323567"/>
                  </a:lnTo>
                  <a:lnTo>
                    <a:pt x="0" y="1323567"/>
                  </a:lnTo>
                  <a:close/>
                </a:path>
              </a:pathLst>
            </a:custGeom>
            <a:blipFill>
              <a:blip r:embed="rId2"/>
              <a:stretch>
                <a:fillRect l="-64628" r="-51277"/>
              </a:stretch>
            </a:blipFill>
          </p:spPr>
        </p:sp>
      </p:grpSp>
      <p:sp>
        <p:nvSpPr>
          <p:cNvPr id="4" name="TextBox 4"/>
          <p:cNvSpPr txBox="1"/>
          <p:nvPr/>
        </p:nvSpPr>
        <p:spPr>
          <a:xfrm>
            <a:off x="7605738" y="746474"/>
            <a:ext cx="9900047" cy="2670411"/>
          </a:xfrm>
          <a:prstGeom prst="rect">
            <a:avLst/>
          </a:prstGeom>
        </p:spPr>
        <p:txBody>
          <a:bodyPr lIns="0" tIns="0" rIns="0" bIns="0" rtlCol="0" anchor="t">
            <a:spAutoFit/>
          </a:bodyPr>
          <a:lstStyle/>
          <a:p>
            <a:pPr algn="ctr">
              <a:lnSpc>
                <a:spcPts val="10507"/>
              </a:lnSpc>
            </a:pPr>
            <a:r>
              <a:rPr lang="en-US" sz="9457">
                <a:solidFill>
                  <a:srgbClr val="F6F6F7"/>
                </a:solidFill>
                <a:latin typeface="Arial"/>
                <a:ea typeface="Arial"/>
                <a:cs typeface="Arial"/>
                <a:sym typeface="Arial"/>
              </a:rPr>
              <a:t>Yapay Zeka</a:t>
            </a:r>
          </a:p>
          <a:p>
            <a:pPr algn="just">
              <a:lnSpc>
                <a:spcPts val="8888"/>
              </a:lnSpc>
            </a:pPr>
            <a:r>
              <a:rPr lang="en-US" sz="8000">
                <a:solidFill>
                  <a:srgbClr val="F6F6F7"/>
                </a:solidFill>
                <a:latin typeface="Arial"/>
                <a:ea typeface="Arial"/>
                <a:cs typeface="Arial"/>
                <a:sym typeface="Arial"/>
              </a:rPr>
              <a:t>(Artificial intelligence)</a:t>
            </a:r>
          </a:p>
        </p:txBody>
      </p:sp>
      <p:sp>
        <p:nvSpPr>
          <p:cNvPr id="5" name="TextBox 5"/>
          <p:cNvSpPr txBox="1"/>
          <p:nvPr/>
        </p:nvSpPr>
        <p:spPr>
          <a:xfrm>
            <a:off x="7385768" y="4307533"/>
            <a:ext cx="9873532" cy="4434568"/>
          </a:xfrm>
          <a:prstGeom prst="rect">
            <a:avLst/>
          </a:prstGeom>
        </p:spPr>
        <p:txBody>
          <a:bodyPr lIns="0" tIns="0" rIns="0" bIns="0" rtlCol="0" anchor="t">
            <a:spAutoFit/>
          </a:bodyPr>
          <a:lstStyle/>
          <a:p>
            <a:pPr algn="ctr">
              <a:lnSpc>
                <a:spcPts val="3522"/>
              </a:lnSpc>
            </a:pPr>
            <a:r>
              <a:rPr lang="en-US" sz="2516" spc="105">
                <a:solidFill>
                  <a:srgbClr val="F6F6F7"/>
                </a:solidFill>
                <a:latin typeface="Arial"/>
                <a:ea typeface="Arial"/>
                <a:cs typeface="Arial"/>
                <a:sym typeface="Arial"/>
              </a:rPr>
              <a:t>Yapay zeka, en basit şekilde belirli görevleri yerine getirmek için insan zekasını taklit eden ve topladıkları bilgileri yineleyerek kendilerini geliştirebilen sistemler olarak tanımlanır. Yapay zekayı günümüz teknoloji sistemlerinden ayıran en önemli özellik insan zekasını taklit edebilmesidir. Bu sistem, var olan durumları gözlemleyerek daha önceden belirlenen parametreler doğrultusunda ilgili durumu işler ve buna yönelik bir tepki verir. Bu süreçte, yapay zeka duruma ilişkin verileri hızlı, yinelemeli ve akıllı algoritmalarla birleştirilerek işler.</a:t>
            </a:r>
          </a:p>
          <a:p>
            <a:pPr algn="ctr">
              <a:lnSpc>
                <a:spcPts val="3522"/>
              </a:lnSpc>
              <a:spcBef>
                <a:spcPct val="0"/>
              </a:spcBef>
            </a:pPr>
            <a:endParaRPr lang="en-US" sz="2516" spc="105">
              <a:solidFill>
                <a:srgbClr val="F6F6F7"/>
              </a:solidFill>
              <a:latin typeface="Arial"/>
              <a:ea typeface="Arial"/>
              <a:cs typeface="Arial"/>
              <a:sym typeface="Arial"/>
            </a:endParaRPr>
          </a:p>
        </p:txBody>
      </p:sp>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34841" y="521917"/>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41779" y="9335643"/>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7" name="Group 7"/>
          <p:cNvGrpSpPr/>
          <p:nvPr/>
        </p:nvGrpSpPr>
        <p:grpSpPr>
          <a:xfrm>
            <a:off x="-11976065" y="1901948"/>
            <a:ext cx="18387059" cy="3515099"/>
            <a:chOff x="0" y="0"/>
            <a:chExt cx="4842682" cy="925787"/>
          </a:xfrm>
        </p:grpSpPr>
        <p:sp>
          <p:nvSpPr>
            <p:cNvPr id="8" name="Freeform 8"/>
            <p:cNvSpPr/>
            <p:nvPr/>
          </p:nvSpPr>
          <p:spPr>
            <a:xfrm>
              <a:off x="0" y="0"/>
              <a:ext cx="4842682" cy="925787"/>
            </a:xfrm>
            <a:custGeom>
              <a:avLst/>
              <a:gdLst/>
              <a:ahLst/>
              <a:cxnLst/>
              <a:rect l="l" t="t" r="r" b="b"/>
              <a:pathLst>
                <a:path w="4842682" h="925787">
                  <a:moveTo>
                    <a:pt x="0" y="0"/>
                  </a:moveTo>
                  <a:lnTo>
                    <a:pt x="4842682" y="0"/>
                  </a:lnTo>
                  <a:lnTo>
                    <a:pt x="4842682" y="925787"/>
                  </a:lnTo>
                  <a:lnTo>
                    <a:pt x="0" y="925787"/>
                  </a:lnTo>
                  <a:close/>
                </a:path>
              </a:pathLst>
            </a:custGeom>
            <a:gradFill rotWithShape="1">
              <a:gsLst>
                <a:gs pos="0">
                  <a:srgbClr val="45DEEF">
                    <a:alpha val="100000"/>
                  </a:srgbClr>
                </a:gs>
                <a:gs pos="100000">
                  <a:srgbClr val="0074AD">
                    <a:alpha val="6500"/>
                  </a:srgbClr>
                </a:gs>
              </a:gsLst>
              <a:lin ang="0"/>
            </a:gradFill>
          </p:spPr>
        </p:sp>
        <p:sp>
          <p:nvSpPr>
            <p:cNvPr id="9" name="TextBox 9"/>
            <p:cNvSpPr txBox="1"/>
            <p:nvPr/>
          </p:nvSpPr>
          <p:spPr>
            <a:xfrm>
              <a:off x="0" y="38100"/>
              <a:ext cx="4842682" cy="887687"/>
            </a:xfrm>
            <a:prstGeom prst="rect">
              <a:avLst/>
            </a:prstGeom>
          </p:spPr>
          <p:txBody>
            <a:bodyPr lIns="50800" tIns="50800" rIns="50800" bIns="50800" rtlCol="0" anchor="ctr"/>
            <a:lstStyle/>
            <a:p>
              <a:pPr algn="ctr">
                <a:lnSpc>
                  <a:spcPts val="2473"/>
                </a:lnSpc>
              </a:pPr>
              <a:endParaRPr/>
            </a:p>
          </p:txBody>
        </p:sp>
      </p:grpSp>
      <p:sp>
        <p:nvSpPr>
          <p:cNvPr id="10" name="TextBox 10"/>
          <p:cNvSpPr txBox="1"/>
          <p:nvPr/>
        </p:nvSpPr>
        <p:spPr>
          <a:xfrm>
            <a:off x="2584015" y="219396"/>
            <a:ext cx="12427057" cy="2928366"/>
          </a:xfrm>
          <a:prstGeom prst="rect">
            <a:avLst/>
          </a:prstGeom>
        </p:spPr>
        <p:txBody>
          <a:bodyPr lIns="0" tIns="0" rIns="0" bIns="0" rtlCol="0" anchor="t">
            <a:spAutoFit/>
          </a:bodyPr>
          <a:lstStyle/>
          <a:p>
            <a:pPr algn="l">
              <a:lnSpc>
                <a:spcPts val="7632"/>
              </a:lnSpc>
            </a:pPr>
            <a:r>
              <a:rPr lang="en-US" sz="7200">
                <a:solidFill>
                  <a:srgbClr val="FFFFFF"/>
                </a:solidFill>
                <a:latin typeface="Anton"/>
                <a:ea typeface="Anton"/>
                <a:cs typeface="Anton"/>
                <a:sym typeface="Anton"/>
              </a:rPr>
              <a:t>1980’LER: BILGISAYAR VIRÜSLERININ YÜKSELIŞI</a:t>
            </a:r>
          </a:p>
          <a:p>
            <a:pPr algn="l">
              <a:lnSpc>
                <a:spcPts val="7632"/>
              </a:lnSpc>
              <a:spcBef>
                <a:spcPct val="0"/>
              </a:spcBef>
            </a:pPr>
            <a:endParaRPr lang="en-US" sz="7200">
              <a:solidFill>
                <a:srgbClr val="FFFFFF"/>
              </a:solidFill>
              <a:latin typeface="Anton"/>
              <a:ea typeface="Anton"/>
              <a:cs typeface="Anton"/>
              <a:sym typeface="Anton"/>
            </a:endParaRPr>
          </a:p>
        </p:txBody>
      </p:sp>
      <p:sp>
        <p:nvSpPr>
          <p:cNvPr id="11" name="AutoShape 11"/>
          <p:cNvSpPr/>
          <p:nvPr/>
        </p:nvSpPr>
        <p:spPr>
          <a:xfrm>
            <a:off x="890793" y="3659355"/>
            <a:ext cx="17430048" cy="0"/>
          </a:xfrm>
          <a:prstGeom prst="line">
            <a:avLst/>
          </a:prstGeom>
          <a:ln w="9525" cap="rnd">
            <a:solidFill>
              <a:srgbClr val="F2F2F0"/>
            </a:solidFill>
            <a:prstDash val="solid"/>
            <a:headEnd type="none" w="sm" len="sm"/>
            <a:tailEnd type="none" w="sm" len="sm"/>
          </a:ln>
        </p:spPr>
      </p:sp>
      <p:grpSp>
        <p:nvGrpSpPr>
          <p:cNvPr id="12" name="Group 12"/>
          <p:cNvGrpSpPr/>
          <p:nvPr/>
        </p:nvGrpSpPr>
        <p:grpSpPr>
          <a:xfrm>
            <a:off x="2711162" y="3497430"/>
            <a:ext cx="323850" cy="323850"/>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grpSp>
        <p:nvGrpSpPr>
          <p:cNvPr id="14" name="Group 14"/>
          <p:cNvGrpSpPr/>
          <p:nvPr/>
        </p:nvGrpSpPr>
        <p:grpSpPr>
          <a:xfrm>
            <a:off x="8520258" y="3487905"/>
            <a:ext cx="323850" cy="323850"/>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grpSp>
        <p:nvGrpSpPr>
          <p:cNvPr id="16" name="Group 16"/>
          <p:cNvGrpSpPr/>
          <p:nvPr/>
        </p:nvGrpSpPr>
        <p:grpSpPr>
          <a:xfrm>
            <a:off x="14849147" y="3497430"/>
            <a:ext cx="323850" cy="323850"/>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sp>
        <p:nvSpPr>
          <p:cNvPr id="18" name="TextBox 18"/>
          <p:cNvSpPr txBox="1"/>
          <p:nvPr/>
        </p:nvSpPr>
        <p:spPr>
          <a:xfrm>
            <a:off x="1508157" y="5988547"/>
            <a:ext cx="3364925" cy="2581275"/>
          </a:xfrm>
          <a:prstGeom prst="rect">
            <a:avLst/>
          </a:prstGeom>
        </p:spPr>
        <p:txBody>
          <a:bodyPr lIns="0" tIns="0" rIns="0" bIns="0" rtlCol="0" anchor="t">
            <a:spAutoFit/>
          </a:bodyPr>
          <a:lstStyle/>
          <a:p>
            <a:pPr algn="l">
              <a:lnSpc>
                <a:spcPts val="2879"/>
              </a:lnSpc>
            </a:pPr>
            <a:r>
              <a:rPr lang="en-US" sz="2400" spc="117">
                <a:solidFill>
                  <a:srgbClr val="F2F2F0"/>
                </a:solidFill>
                <a:latin typeface="Arial"/>
                <a:ea typeface="Arial"/>
                <a:cs typeface="Arial"/>
                <a:sym typeface="Arial"/>
              </a:rPr>
              <a:t>Virüs Kavramının Ortaya Çıkışı: “Bilgisayar virüsü” terimi ilk kez akademik çalışmalarla gündeme geldi.</a:t>
            </a:r>
          </a:p>
          <a:p>
            <a:pPr algn="l">
              <a:lnSpc>
                <a:spcPts val="2879"/>
              </a:lnSpc>
            </a:pPr>
            <a:endParaRPr lang="en-US" sz="2400" spc="117">
              <a:solidFill>
                <a:srgbClr val="F2F2F0"/>
              </a:solidFill>
              <a:latin typeface="Arial"/>
              <a:ea typeface="Arial"/>
              <a:cs typeface="Arial"/>
              <a:sym typeface="Arial"/>
            </a:endParaRPr>
          </a:p>
        </p:txBody>
      </p:sp>
      <p:sp>
        <p:nvSpPr>
          <p:cNvPr id="19" name="TextBox 19"/>
          <p:cNvSpPr txBox="1"/>
          <p:nvPr/>
        </p:nvSpPr>
        <p:spPr>
          <a:xfrm>
            <a:off x="7357714" y="4030830"/>
            <a:ext cx="3364925" cy="771525"/>
          </a:xfrm>
          <a:prstGeom prst="rect">
            <a:avLst/>
          </a:prstGeom>
        </p:spPr>
        <p:txBody>
          <a:bodyPr lIns="0" tIns="0" rIns="0" bIns="0" rtlCol="0" anchor="t">
            <a:spAutoFit/>
          </a:bodyPr>
          <a:lstStyle/>
          <a:p>
            <a:pPr marL="0" lvl="0" indent="0" algn="l">
              <a:lnSpc>
                <a:spcPts val="2879"/>
              </a:lnSpc>
              <a:spcBef>
                <a:spcPct val="0"/>
              </a:spcBef>
            </a:pPr>
            <a:r>
              <a:rPr lang="en-US" sz="2400" spc="117">
                <a:solidFill>
                  <a:srgbClr val="F2F2F0"/>
                </a:solidFill>
                <a:latin typeface="Arial"/>
                <a:ea typeface="Arial"/>
                <a:cs typeface="Arial"/>
                <a:sym typeface="Arial"/>
              </a:rPr>
              <a:t>Morris Solucanı (1988)</a:t>
            </a:r>
          </a:p>
        </p:txBody>
      </p:sp>
      <p:sp>
        <p:nvSpPr>
          <p:cNvPr id="20" name="TextBox 20"/>
          <p:cNvSpPr txBox="1"/>
          <p:nvPr/>
        </p:nvSpPr>
        <p:spPr>
          <a:xfrm>
            <a:off x="13490535" y="4211805"/>
            <a:ext cx="3364925" cy="409575"/>
          </a:xfrm>
          <a:prstGeom prst="rect">
            <a:avLst/>
          </a:prstGeom>
        </p:spPr>
        <p:txBody>
          <a:bodyPr lIns="0" tIns="0" rIns="0" bIns="0" rtlCol="0" anchor="t">
            <a:spAutoFit/>
          </a:bodyPr>
          <a:lstStyle/>
          <a:p>
            <a:pPr marL="0" lvl="0" indent="0" algn="l">
              <a:lnSpc>
                <a:spcPts val="2879"/>
              </a:lnSpc>
              <a:spcBef>
                <a:spcPct val="0"/>
              </a:spcBef>
            </a:pPr>
            <a:r>
              <a:rPr lang="en-US" sz="2400" spc="117">
                <a:solidFill>
                  <a:srgbClr val="F2F2F0"/>
                </a:solidFill>
                <a:latin typeface="Arial"/>
                <a:ea typeface="Arial"/>
                <a:cs typeface="Arial"/>
                <a:sym typeface="Arial"/>
              </a:rPr>
              <a:t>CISO Kavramı</a:t>
            </a:r>
          </a:p>
        </p:txBody>
      </p:sp>
      <p:sp>
        <p:nvSpPr>
          <p:cNvPr id="21" name="TextBox 21"/>
          <p:cNvSpPr txBox="1"/>
          <p:nvPr/>
        </p:nvSpPr>
        <p:spPr>
          <a:xfrm>
            <a:off x="6999721" y="6012937"/>
            <a:ext cx="3364925" cy="2581275"/>
          </a:xfrm>
          <a:prstGeom prst="rect">
            <a:avLst/>
          </a:prstGeom>
        </p:spPr>
        <p:txBody>
          <a:bodyPr lIns="0" tIns="0" rIns="0" bIns="0" rtlCol="0" anchor="t">
            <a:spAutoFit/>
          </a:bodyPr>
          <a:lstStyle/>
          <a:p>
            <a:pPr algn="l">
              <a:lnSpc>
                <a:spcPts val="2879"/>
              </a:lnSpc>
            </a:pPr>
            <a:r>
              <a:rPr lang="en-US" sz="2400" spc="117">
                <a:solidFill>
                  <a:srgbClr val="F2F2F0"/>
                </a:solidFill>
                <a:latin typeface="Arial"/>
                <a:ea typeface="Arial"/>
                <a:cs typeface="Arial"/>
                <a:sym typeface="Arial"/>
              </a:rPr>
              <a:t>İlk geniş çaplı siber saldırılardan biri, Morris solucanıdır. ARPANET’i etkileyerek sistemlerin çökmesine neden oldu.</a:t>
            </a:r>
          </a:p>
        </p:txBody>
      </p:sp>
      <p:sp>
        <p:nvSpPr>
          <p:cNvPr id="22" name="TextBox 22"/>
          <p:cNvSpPr txBox="1"/>
          <p:nvPr/>
        </p:nvSpPr>
        <p:spPr>
          <a:xfrm>
            <a:off x="13490535" y="5860525"/>
            <a:ext cx="3364925" cy="2581275"/>
          </a:xfrm>
          <a:prstGeom prst="rect">
            <a:avLst/>
          </a:prstGeom>
        </p:spPr>
        <p:txBody>
          <a:bodyPr lIns="0" tIns="0" rIns="0" bIns="0" rtlCol="0" anchor="t">
            <a:spAutoFit/>
          </a:bodyPr>
          <a:lstStyle/>
          <a:p>
            <a:pPr algn="l">
              <a:lnSpc>
                <a:spcPts val="2879"/>
              </a:lnSpc>
            </a:pPr>
            <a:r>
              <a:rPr lang="en-US" sz="2400" spc="117">
                <a:solidFill>
                  <a:srgbClr val="F2F2F0"/>
                </a:solidFill>
                <a:latin typeface="Arial"/>
                <a:ea typeface="Arial"/>
                <a:cs typeface="Arial"/>
                <a:sym typeface="Arial"/>
              </a:rPr>
              <a:t>Artan tehditlerle, şirketlerde güvenlik odaklı bir yönetici rolü olan Bilgi Güvenliği Yetkilisi (CISO) kavramı gelişti.</a:t>
            </a:r>
          </a:p>
          <a:p>
            <a:pPr algn="l">
              <a:lnSpc>
                <a:spcPts val="2879"/>
              </a:lnSpc>
            </a:pPr>
            <a:endParaRPr lang="en-US" sz="2400" spc="117">
              <a:solidFill>
                <a:srgbClr val="F2F2F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34841" y="521917"/>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41779" y="9335643"/>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7" name="Group 7"/>
          <p:cNvGrpSpPr/>
          <p:nvPr/>
        </p:nvGrpSpPr>
        <p:grpSpPr>
          <a:xfrm>
            <a:off x="-11976065" y="1901948"/>
            <a:ext cx="18387059" cy="3515099"/>
            <a:chOff x="0" y="0"/>
            <a:chExt cx="4842682" cy="925787"/>
          </a:xfrm>
        </p:grpSpPr>
        <p:sp>
          <p:nvSpPr>
            <p:cNvPr id="8" name="Freeform 8"/>
            <p:cNvSpPr/>
            <p:nvPr/>
          </p:nvSpPr>
          <p:spPr>
            <a:xfrm>
              <a:off x="0" y="0"/>
              <a:ext cx="4842682" cy="925787"/>
            </a:xfrm>
            <a:custGeom>
              <a:avLst/>
              <a:gdLst/>
              <a:ahLst/>
              <a:cxnLst/>
              <a:rect l="l" t="t" r="r" b="b"/>
              <a:pathLst>
                <a:path w="4842682" h="925787">
                  <a:moveTo>
                    <a:pt x="0" y="0"/>
                  </a:moveTo>
                  <a:lnTo>
                    <a:pt x="4842682" y="0"/>
                  </a:lnTo>
                  <a:lnTo>
                    <a:pt x="4842682" y="925787"/>
                  </a:lnTo>
                  <a:lnTo>
                    <a:pt x="0" y="925787"/>
                  </a:lnTo>
                  <a:close/>
                </a:path>
              </a:pathLst>
            </a:custGeom>
            <a:gradFill rotWithShape="1">
              <a:gsLst>
                <a:gs pos="0">
                  <a:srgbClr val="45DEEF">
                    <a:alpha val="100000"/>
                  </a:srgbClr>
                </a:gs>
                <a:gs pos="100000">
                  <a:srgbClr val="0074AD">
                    <a:alpha val="6500"/>
                  </a:srgbClr>
                </a:gs>
              </a:gsLst>
              <a:lin ang="0"/>
            </a:gradFill>
          </p:spPr>
        </p:sp>
        <p:sp>
          <p:nvSpPr>
            <p:cNvPr id="9" name="TextBox 9"/>
            <p:cNvSpPr txBox="1"/>
            <p:nvPr/>
          </p:nvSpPr>
          <p:spPr>
            <a:xfrm>
              <a:off x="0" y="38100"/>
              <a:ext cx="4842682" cy="887687"/>
            </a:xfrm>
            <a:prstGeom prst="rect">
              <a:avLst/>
            </a:prstGeom>
          </p:spPr>
          <p:txBody>
            <a:bodyPr lIns="50800" tIns="50800" rIns="50800" bIns="50800" rtlCol="0" anchor="ctr"/>
            <a:lstStyle/>
            <a:p>
              <a:pPr algn="ctr">
                <a:lnSpc>
                  <a:spcPts val="2473"/>
                </a:lnSpc>
              </a:pPr>
              <a:endParaRPr/>
            </a:p>
          </p:txBody>
        </p:sp>
      </p:grpSp>
      <p:sp>
        <p:nvSpPr>
          <p:cNvPr id="10" name="TextBox 10"/>
          <p:cNvSpPr txBox="1"/>
          <p:nvPr/>
        </p:nvSpPr>
        <p:spPr>
          <a:xfrm>
            <a:off x="2584015" y="219396"/>
            <a:ext cx="12427057" cy="2928366"/>
          </a:xfrm>
          <a:prstGeom prst="rect">
            <a:avLst/>
          </a:prstGeom>
        </p:spPr>
        <p:txBody>
          <a:bodyPr lIns="0" tIns="0" rIns="0" bIns="0" rtlCol="0" anchor="t">
            <a:spAutoFit/>
          </a:bodyPr>
          <a:lstStyle/>
          <a:p>
            <a:pPr algn="l">
              <a:lnSpc>
                <a:spcPts val="7632"/>
              </a:lnSpc>
            </a:pPr>
            <a:r>
              <a:rPr lang="en-US" sz="7200">
                <a:solidFill>
                  <a:srgbClr val="FFFFFF"/>
                </a:solidFill>
                <a:latin typeface="Anton"/>
                <a:ea typeface="Anton"/>
                <a:cs typeface="Anton"/>
                <a:sym typeface="Anton"/>
              </a:rPr>
              <a:t>1990’LAR: İNTERNET ÇAĞI VE İLK SIBER SUÇLAR</a:t>
            </a:r>
          </a:p>
          <a:p>
            <a:pPr algn="l">
              <a:lnSpc>
                <a:spcPts val="7632"/>
              </a:lnSpc>
              <a:spcBef>
                <a:spcPct val="0"/>
              </a:spcBef>
            </a:pPr>
            <a:endParaRPr lang="en-US" sz="7200">
              <a:solidFill>
                <a:srgbClr val="FFFFFF"/>
              </a:solidFill>
              <a:latin typeface="Anton"/>
              <a:ea typeface="Anton"/>
              <a:cs typeface="Anton"/>
              <a:sym typeface="Anton"/>
            </a:endParaRPr>
          </a:p>
        </p:txBody>
      </p:sp>
      <p:sp>
        <p:nvSpPr>
          <p:cNvPr id="11" name="AutoShape 11"/>
          <p:cNvSpPr/>
          <p:nvPr/>
        </p:nvSpPr>
        <p:spPr>
          <a:xfrm>
            <a:off x="890793" y="3659355"/>
            <a:ext cx="17430048" cy="0"/>
          </a:xfrm>
          <a:prstGeom prst="line">
            <a:avLst/>
          </a:prstGeom>
          <a:ln w="9525" cap="rnd">
            <a:solidFill>
              <a:srgbClr val="F2F2F0"/>
            </a:solidFill>
            <a:prstDash val="solid"/>
            <a:headEnd type="none" w="sm" len="sm"/>
            <a:tailEnd type="none" w="sm" len="sm"/>
          </a:ln>
        </p:spPr>
      </p:sp>
      <p:grpSp>
        <p:nvGrpSpPr>
          <p:cNvPr id="12" name="Group 12"/>
          <p:cNvGrpSpPr/>
          <p:nvPr/>
        </p:nvGrpSpPr>
        <p:grpSpPr>
          <a:xfrm>
            <a:off x="2711162" y="3497430"/>
            <a:ext cx="323850" cy="323850"/>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grpSp>
        <p:nvGrpSpPr>
          <p:cNvPr id="14" name="Group 14"/>
          <p:cNvGrpSpPr/>
          <p:nvPr/>
        </p:nvGrpSpPr>
        <p:grpSpPr>
          <a:xfrm>
            <a:off x="8520258" y="3487905"/>
            <a:ext cx="323850" cy="323850"/>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grpSp>
        <p:nvGrpSpPr>
          <p:cNvPr id="16" name="Group 16"/>
          <p:cNvGrpSpPr/>
          <p:nvPr/>
        </p:nvGrpSpPr>
        <p:grpSpPr>
          <a:xfrm>
            <a:off x="14849147" y="3497430"/>
            <a:ext cx="323850" cy="323850"/>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sp>
        <p:nvSpPr>
          <p:cNvPr id="18" name="TextBox 18"/>
          <p:cNvSpPr txBox="1"/>
          <p:nvPr/>
        </p:nvSpPr>
        <p:spPr>
          <a:xfrm>
            <a:off x="1666494" y="5964362"/>
            <a:ext cx="3364925" cy="3305175"/>
          </a:xfrm>
          <a:prstGeom prst="rect">
            <a:avLst/>
          </a:prstGeom>
        </p:spPr>
        <p:txBody>
          <a:bodyPr lIns="0" tIns="0" rIns="0" bIns="0" rtlCol="0" anchor="t">
            <a:spAutoFit/>
          </a:bodyPr>
          <a:lstStyle/>
          <a:p>
            <a:pPr algn="l">
              <a:lnSpc>
                <a:spcPts val="2879"/>
              </a:lnSpc>
            </a:pPr>
            <a:r>
              <a:rPr lang="en-US" sz="2400" spc="117">
                <a:solidFill>
                  <a:srgbClr val="F2F2F0"/>
                </a:solidFill>
                <a:latin typeface="Arial"/>
                <a:ea typeface="Arial"/>
                <a:cs typeface="Arial"/>
                <a:sym typeface="Arial"/>
              </a:rPr>
              <a:t>İnternetin halk arasında yaygınlaşması, siber suçların da artmasına neden oldu. İlk hackleme vakaları da bu dönemde dikkat çekmeye başladı.</a:t>
            </a:r>
          </a:p>
          <a:p>
            <a:pPr algn="l">
              <a:lnSpc>
                <a:spcPts val="2879"/>
              </a:lnSpc>
            </a:pPr>
            <a:endParaRPr lang="en-US" sz="2400" spc="117">
              <a:solidFill>
                <a:srgbClr val="F2F2F0"/>
              </a:solidFill>
              <a:latin typeface="Arial"/>
              <a:ea typeface="Arial"/>
              <a:cs typeface="Arial"/>
              <a:sym typeface="Arial"/>
            </a:endParaRPr>
          </a:p>
        </p:txBody>
      </p:sp>
      <p:sp>
        <p:nvSpPr>
          <p:cNvPr id="19" name="TextBox 19"/>
          <p:cNvSpPr txBox="1"/>
          <p:nvPr/>
        </p:nvSpPr>
        <p:spPr>
          <a:xfrm>
            <a:off x="7357714" y="4030830"/>
            <a:ext cx="3364925" cy="771525"/>
          </a:xfrm>
          <a:prstGeom prst="rect">
            <a:avLst/>
          </a:prstGeom>
        </p:spPr>
        <p:txBody>
          <a:bodyPr lIns="0" tIns="0" rIns="0" bIns="0" rtlCol="0" anchor="t">
            <a:spAutoFit/>
          </a:bodyPr>
          <a:lstStyle/>
          <a:p>
            <a:pPr marL="0" lvl="0" indent="0" algn="l">
              <a:lnSpc>
                <a:spcPts val="2879"/>
              </a:lnSpc>
              <a:spcBef>
                <a:spcPct val="0"/>
              </a:spcBef>
            </a:pPr>
            <a:r>
              <a:rPr lang="en-US" sz="2400" spc="117">
                <a:solidFill>
                  <a:srgbClr val="F2F2F0"/>
                </a:solidFill>
                <a:latin typeface="Arial"/>
                <a:ea typeface="Arial"/>
                <a:cs typeface="Arial"/>
                <a:sym typeface="Arial"/>
              </a:rPr>
              <a:t>Güvenlik Duvarları (Firewall)</a:t>
            </a:r>
          </a:p>
        </p:txBody>
      </p:sp>
      <p:sp>
        <p:nvSpPr>
          <p:cNvPr id="20" name="TextBox 20"/>
          <p:cNvSpPr txBox="1"/>
          <p:nvPr/>
        </p:nvSpPr>
        <p:spPr>
          <a:xfrm>
            <a:off x="13490535" y="3849855"/>
            <a:ext cx="3364925" cy="771525"/>
          </a:xfrm>
          <a:prstGeom prst="rect">
            <a:avLst/>
          </a:prstGeom>
        </p:spPr>
        <p:txBody>
          <a:bodyPr lIns="0" tIns="0" rIns="0" bIns="0" rtlCol="0" anchor="t">
            <a:spAutoFit/>
          </a:bodyPr>
          <a:lstStyle/>
          <a:p>
            <a:pPr marL="0" lvl="0" indent="0" algn="l">
              <a:lnSpc>
                <a:spcPts val="2879"/>
              </a:lnSpc>
              <a:spcBef>
                <a:spcPct val="0"/>
              </a:spcBef>
            </a:pPr>
            <a:r>
              <a:rPr lang="en-US" sz="2400" spc="117">
                <a:solidFill>
                  <a:srgbClr val="F2F2F0"/>
                </a:solidFill>
                <a:latin typeface="Arial"/>
                <a:ea typeface="Arial"/>
                <a:cs typeface="Arial"/>
                <a:sym typeface="Arial"/>
              </a:rPr>
              <a:t>Siber Suçların Yasal Düzenlemeleri</a:t>
            </a:r>
          </a:p>
        </p:txBody>
      </p:sp>
      <p:sp>
        <p:nvSpPr>
          <p:cNvPr id="21" name="TextBox 21"/>
          <p:cNvSpPr txBox="1"/>
          <p:nvPr/>
        </p:nvSpPr>
        <p:spPr>
          <a:xfrm>
            <a:off x="7115081" y="5964362"/>
            <a:ext cx="3364925" cy="1857375"/>
          </a:xfrm>
          <a:prstGeom prst="rect">
            <a:avLst/>
          </a:prstGeom>
        </p:spPr>
        <p:txBody>
          <a:bodyPr lIns="0" tIns="0" rIns="0" bIns="0" rtlCol="0" anchor="t">
            <a:spAutoFit/>
          </a:bodyPr>
          <a:lstStyle/>
          <a:p>
            <a:pPr algn="l">
              <a:lnSpc>
                <a:spcPts val="2879"/>
              </a:lnSpc>
            </a:pPr>
            <a:r>
              <a:rPr lang="en-US" sz="2400" spc="117">
                <a:solidFill>
                  <a:srgbClr val="F2F2F0"/>
                </a:solidFill>
                <a:latin typeface="Arial"/>
                <a:ea typeface="Arial"/>
                <a:cs typeface="Arial"/>
                <a:sym typeface="Arial"/>
              </a:rPr>
              <a:t>Modern güvenlik önlemlerinin önemli bir parçası olarak güvenlik duvarları geliştirildi.</a:t>
            </a:r>
          </a:p>
        </p:txBody>
      </p:sp>
      <p:sp>
        <p:nvSpPr>
          <p:cNvPr id="22" name="TextBox 22"/>
          <p:cNvSpPr txBox="1"/>
          <p:nvPr/>
        </p:nvSpPr>
        <p:spPr>
          <a:xfrm>
            <a:off x="13490535" y="5964362"/>
            <a:ext cx="3364925" cy="1857375"/>
          </a:xfrm>
          <a:prstGeom prst="rect">
            <a:avLst/>
          </a:prstGeom>
        </p:spPr>
        <p:txBody>
          <a:bodyPr lIns="0" tIns="0" rIns="0" bIns="0" rtlCol="0" anchor="t">
            <a:spAutoFit/>
          </a:bodyPr>
          <a:lstStyle/>
          <a:p>
            <a:pPr algn="l">
              <a:lnSpc>
                <a:spcPts val="2879"/>
              </a:lnSpc>
            </a:pPr>
            <a:r>
              <a:rPr lang="en-US" sz="2400" spc="117">
                <a:solidFill>
                  <a:srgbClr val="F2F2F0"/>
                </a:solidFill>
                <a:latin typeface="Arial"/>
                <a:ea typeface="Arial"/>
                <a:cs typeface="Arial"/>
                <a:sym typeface="Arial"/>
              </a:rPr>
              <a:t>1990'lar boyunca birçok ülke, dijital suçları önlemek için siber suçlara yönelik yasalar çıkardı.</a:t>
            </a:r>
          </a:p>
        </p:txBody>
      </p:sp>
      <p:sp>
        <p:nvSpPr>
          <p:cNvPr id="23" name="TextBox 23"/>
          <p:cNvSpPr txBox="1"/>
          <p:nvPr/>
        </p:nvSpPr>
        <p:spPr>
          <a:xfrm>
            <a:off x="1666494" y="4030830"/>
            <a:ext cx="3364925" cy="771525"/>
          </a:xfrm>
          <a:prstGeom prst="rect">
            <a:avLst/>
          </a:prstGeom>
        </p:spPr>
        <p:txBody>
          <a:bodyPr lIns="0" tIns="0" rIns="0" bIns="0" rtlCol="0" anchor="t">
            <a:spAutoFit/>
          </a:bodyPr>
          <a:lstStyle/>
          <a:p>
            <a:pPr marL="0" lvl="0" indent="0" algn="l">
              <a:lnSpc>
                <a:spcPts val="2879"/>
              </a:lnSpc>
              <a:spcBef>
                <a:spcPct val="0"/>
              </a:spcBef>
            </a:pPr>
            <a:r>
              <a:rPr lang="en-US" sz="2400" spc="117">
                <a:solidFill>
                  <a:srgbClr val="F2F2F0"/>
                </a:solidFill>
                <a:latin typeface="Arial"/>
                <a:ea typeface="Arial"/>
                <a:cs typeface="Arial"/>
                <a:sym typeface="Arial"/>
              </a:rPr>
              <a:t>WWW ve Siber Tehditler</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34841" y="521917"/>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41779" y="9335643"/>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7" name="Group 7"/>
          <p:cNvGrpSpPr/>
          <p:nvPr/>
        </p:nvGrpSpPr>
        <p:grpSpPr>
          <a:xfrm>
            <a:off x="-11976065" y="1901948"/>
            <a:ext cx="18387059" cy="3515099"/>
            <a:chOff x="0" y="0"/>
            <a:chExt cx="4842682" cy="925787"/>
          </a:xfrm>
        </p:grpSpPr>
        <p:sp>
          <p:nvSpPr>
            <p:cNvPr id="8" name="Freeform 8"/>
            <p:cNvSpPr/>
            <p:nvPr/>
          </p:nvSpPr>
          <p:spPr>
            <a:xfrm>
              <a:off x="0" y="0"/>
              <a:ext cx="4842682" cy="925787"/>
            </a:xfrm>
            <a:custGeom>
              <a:avLst/>
              <a:gdLst/>
              <a:ahLst/>
              <a:cxnLst/>
              <a:rect l="l" t="t" r="r" b="b"/>
              <a:pathLst>
                <a:path w="4842682" h="925787">
                  <a:moveTo>
                    <a:pt x="0" y="0"/>
                  </a:moveTo>
                  <a:lnTo>
                    <a:pt x="4842682" y="0"/>
                  </a:lnTo>
                  <a:lnTo>
                    <a:pt x="4842682" y="925787"/>
                  </a:lnTo>
                  <a:lnTo>
                    <a:pt x="0" y="925787"/>
                  </a:lnTo>
                  <a:close/>
                </a:path>
              </a:pathLst>
            </a:custGeom>
            <a:gradFill rotWithShape="1">
              <a:gsLst>
                <a:gs pos="0">
                  <a:srgbClr val="45DEEF">
                    <a:alpha val="100000"/>
                  </a:srgbClr>
                </a:gs>
                <a:gs pos="100000">
                  <a:srgbClr val="0074AD">
                    <a:alpha val="6500"/>
                  </a:srgbClr>
                </a:gs>
              </a:gsLst>
              <a:lin ang="0"/>
            </a:gradFill>
          </p:spPr>
        </p:sp>
        <p:sp>
          <p:nvSpPr>
            <p:cNvPr id="9" name="TextBox 9"/>
            <p:cNvSpPr txBox="1"/>
            <p:nvPr/>
          </p:nvSpPr>
          <p:spPr>
            <a:xfrm>
              <a:off x="0" y="38100"/>
              <a:ext cx="4842682" cy="887687"/>
            </a:xfrm>
            <a:prstGeom prst="rect">
              <a:avLst/>
            </a:prstGeom>
          </p:spPr>
          <p:txBody>
            <a:bodyPr lIns="50800" tIns="50800" rIns="50800" bIns="50800" rtlCol="0" anchor="ctr"/>
            <a:lstStyle/>
            <a:p>
              <a:pPr algn="ctr">
                <a:lnSpc>
                  <a:spcPts val="2473"/>
                </a:lnSpc>
              </a:pPr>
              <a:endParaRPr/>
            </a:p>
          </p:txBody>
        </p:sp>
      </p:grpSp>
      <p:grpSp>
        <p:nvGrpSpPr>
          <p:cNvPr id="10" name="Group 10"/>
          <p:cNvGrpSpPr/>
          <p:nvPr/>
        </p:nvGrpSpPr>
        <p:grpSpPr>
          <a:xfrm>
            <a:off x="9488373" y="7327387"/>
            <a:ext cx="2468532" cy="313375"/>
            <a:chOff x="0" y="0"/>
            <a:chExt cx="650148" cy="82535"/>
          </a:xfrm>
        </p:grpSpPr>
        <p:sp>
          <p:nvSpPr>
            <p:cNvPr id="11" name="Freeform 11"/>
            <p:cNvSpPr/>
            <p:nvPr/>
          </p:nvSpPr>
          <p:spPr>
            <a:xfrm>
              <a:off x="0" y="0"/>
              <a:ext cx="650148" cy="82535"/>
            </a:xfrm>
            <a:custGeom>
              <a:avLst/>
              <a:gdLst/>
              <a:ahLst/>
              <a:cxnLst/>
              <a:rect l="l" t="t" r="r" b="b"/>
              <a:pathLst>
                <a:path w="650148" h="82535">
                  <a:moveTo>
                    <a:pt x="0" y="0"/>
                  </a:moveTo>
                  <a:lnTo>
                    <a:pt x="650148" y="0"/>
                  </a:lnTo>
                  <a:lnTo>
                    <a:pt x="650148" y="82535"/>
                  </a:lnTo>
                  <a:lnTo>
                    <a:pt x="0" y="82535"/>
                  </a:lnTo>
                  <a:close/>
                </a:path>
              </a:pathLst>
            </a:custGeom>
            <a:gradFill rotWithShape="1">
              <a:gsLst>
                <a:gs pos="0">
                  <a:srgbClr val="45DEEF">
                    <a:alpha val="100000"/>
                  </a:srgbClr>
                </a:gs>
                <a:gs pos="100000">
                  <a:srgbClr val="0074AD">
                    <a:alpha val="6500"/>
                  </a:srgbClr>
                </a:gs>
              </a:gsLst>
              <a:lin ang="0"/>
            </a:gradFill>
          </p:spPr>
        </p:sp>
        <p:sp>
          <p:nvSpPr>
            <p:cNvPr id="12" name="TextBox 12"/>
            <p:cNvSpPr txBox="1"/>
            <p:nvPr/>
          </p:nvSpPr>
          <p:spPr>
            <a:xfrm>
              <a:off x="0" y="38100"/>
              <a:ext cx="650148" cy="44435"/>
            </a:xfrm>
            <a:prstGeom prst="rect">
              <a:avLst/>
            </a:prstGeom>
          </p:spPr>
          <p:txBody>
            <a:bodyPr lIns="50800" tIns="50800" rIns="50800" bIns="50800" rtlCol="0" anchor="ctr"/>
            <a:lstStyle/>
            <a:p>
              <a:pPr algn="ctr">
                <a:lnSpc>
                  <a:spcPts val="2473"/>
                </a:lnSpc>
              </a:pPr>
              <a:endParaRPr/>
            </a:p>
          </p:txBody>
        </p:sp>
      </p:grpSp>
      <p:sp>
        <p:nvSpPr>
          <p:cNvPr id="13" name="TextBox 13"/>
          <p:cNvSpPr txBox="1"/>
          <p:nvPr/>
        </p:nvSpPr>
        <p:spPr>
          <a:xfrm>
            <a:off x="2584015" y="219396"/>
            <a:ext cx="12427057" cy="2928366"/>
          </a:xfrm>
          <a:prstGeom prst="rect">
            <a:avLst/>
          </a:prstGeom>
        </p:spPr>
        <p:txBody>
          <a:bodyPr lIns="0" tIns="0" rIns="0" bIns="0" rtlCol="0" anchor="t">
            <a:spAutoFit/>
          </a:bodyPr>
          <a:lstStyle/>
          <a:p>
            <a:pPr algn="l">
              <a:lnSpc>
                <a:spcPts val="7632"/>
              </a:lnSpc>
            </a:pPr>
            <a:r>
              <a:rPr lang="en-US" sz="7200">
                <a:solidFill>
                  <a:srgbClr val="FFFFFF"/>
                </a:solidFill>
                <a:latin typeface="Anton"/>
                <a:ea typeface="Anton"/>
                <a:cs typeface="Anton"/>
                <a:sym typeface="Anton"/>
              </a:rPr>
              <a:t>2000’LER: KARMAŞIK SIBER SALDIRILAR</a:t>
            </a:r>
          </a:p>
          <a:p>
            <a:pPr algn="l">
              <a:lnSpc>
                <a:spcPts val="7632"/>
              </a:lnSpc>
              <a:spcBef>
                <a:spcPct val="0"/>
              </a:spcBef>
            </a:pPr>
            <a:endParaRPr lang="en-US" sz="7200">
              <a:solidFill>
                <a:srgbClr val="FFFFFF"/>
              </a:solidFill>
              <a:latin typeface="Anton"/>
              <a:ea typeface="Anton"/>
              <a:cs typeface="Anton"/>
              <a:sym typeface="Anton"/>
            </a:endParaRPr>
          </a:p>
        </p:txBody>
      </p:sp>
      <p:sp>
        <p:nvSpPr>
          <p:cNvPr id="14" name="AutoShape 14"/>
          <p:cNvSpPr/>
          <p:nvPr/>
        </p:nvSpPr>
        <p:spPr>
          <a:xfrm>
            <a:off x="890793" y="3659355"/>
            <a:ext cx="17430048" cy="0"/>
          </a:xfrm>
          <a:prstGeom prst="line">
            <a:avLst/>
          </a:prstGeom>
          <a:ln w="9525" cap="rnd">
            <a:solidFill>
              <a:srgbClr val="F2F2F0"/>
            </a:solidFill>
            <a:prstDash val="solid"/>
            <a:headEnd type="none" w="sm" len="sm"/>
            <a:tailEnd type="none" w="sm" len="sm"/>
          </a:ln>
        </p:spPr>
      </p:sp>
      <p:grpSp>
        <p:nvGrpSpPr>
          <p:cNvPr id="15" name="Group 15"/>
          <p:cNvGrpSpPr/>
          <p:nvPr/>
        </p:nvGrpSpPr>
        <p:grpSpPr>
          <a:xfrm>
            <a:off x="2711162" y="3497430"/>
            <a:ext cx="323850" cy="323850"/>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grpSp>
        <p:nvGrpSpPr>
          <p:cNvPr id="17" name="Group 17"/>
          <p:cNvGrpSpPr/>
          <p:nvPr/>
        </p:nvGrpSpPr>
        <p:grpSpPr>
          <a:xfrm>
            <a:off x="8520258" y="3487905"/>
            <a:ext cx="323850" cy="323850"/>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grpSp>
        <p:nvGrpSpPr>
          <p:cNvPr id="19" name="Group 19"/>
          <p:cNvGrpSpPr/>
          <p:nvPr/>
        </p:nvGrpSpPr>
        <p:grpSpPr>
          <a:xfrm>
            <a:off x="14849147" y="3497430"/>
            <a:ext cx="323850" cy="323850"/>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sp>
        <p:nvSpPr>
          <p:cNvPr id="21" name="TextBox 21"/>
          <p:cNvSpPr txBox="1"/>
          <p:nvPr/>
        </p:nvSpPr>
        <p:spPr>
          <a:xfrm>
            <a:off x="1666494" y="5874247"/>
            <a:ext cx="3364925" cy="1133475"/>
          </a:xfrm>
          <a:prstGeom prst="rect">
            <a:avLst/>
          </a:prstGeom>
        </p:spPr>
        <p:txBody>
          <a:bodyPr lIns="0" tIns="0" rIns="0" bIns="0" rtlCol="0" anchor="t">
            <a:spAutoFit/>
          </a:bodyPr>
          <a:lstStyle/>
          <a:p>
            <a:pPr algn="l">
              <a:lnSpc>
                <a:spcPts val="2879"/>
              </a:lnSpc>
            </a:pPr>
            <a:r>
              <a:rPr lang="en-US" sz="2400" spc="117">
                <a:solidFill>
                  <a:srgbClr val="F2F2F0"/>
                </a:solidFill>
                <a:latin typeface="Arial"/>
                <a:ea typeface="Arial"/>
                <a:cs typeface="Arial"/>
                <a:sym typeface="Arial"/>
              </a:rPr>
              <a:t>İlk fidye yazılımı "AIDS Truva Atı" yayıldı.</a:t>
            </a:r>
          </a:p>
        </p:txBody>
      </p:sp>
      <p:sp>
        <p:nvSpPr>
          <p:cNvPr id="22" name="TextBox 22"/>
          <p:cNvSpPr txBox="1"/>
          <p:nvPr/>
        </p:nvSpPr>
        <p:spPr>
          <a:xfrm>
            <a:off x="7357714" y="4030830"/>
            <a:ext cx="3364925" cy="771525"/>
          </a:xfrm>
          <a:prstGeom prst="rect">
            <a:avLst/>
          </a:prstGeom>
        </p:spPr>
        <p:txBody>
          <a:bodyPr lIns="0" tIns="0" rIns="0" bIns="0" rtlCol="0" anchor="t">
            <a:spAutoFit/>
          </a:bodyPr>
          <a:lstStyle/>
          <a:p>
            <a:pPr marL="0" lvl="0" indent="0" algn="l">
              <a:lnSpc>
                <a:spcPts val="2879"/>
              </a:lnSpc>
              <a:spcBef>
                <a:spcPct val="0"/>
              </a:spcBef>
            </a:pPr>
            <a:r>
              <a:rPr lang="en-US" sz="2400" spc="117">
                <a:solidFill>
                  <a:srgbClr val="F2F2F0"/>
                </a:solidFill>
                <a:latin typeface="Arial"/>
                <a:ea typeface="Arial"/>
                <a:cs typeface="Arial"/>
                <a:sym typeface="Arial"/>
              </a:rPr>
              <a:t>Siber Saldırılar ve Devlet Desteği</a:t>
            </a:r>
          </a:p>
        </p:txBody>
      </p:sp>
      <p:sp>
        <p:nvSpPr>
          <p:cNvPr id="23" name="TextBox 23"/>
          <p:cNvSpPr txBox="1"/>
          <p:nvPr/>
        </p:nvSpPr>
        <p:spPr>
          <a:xfrm>
            <a:off x="13490535" y="4030830"/>
            <a:ext cx="3364925" cy="771525"/>
          </a:xfrm>
          <a:prstGeom prst="rect">
            <a:avLst/>
          </a:prstGeom>
        </p:spPr>
        <p:txBody>
          <a:bodyPr lIns="0" tIns="0" rIns="0" bIns="0" rtlCol="0" anchor="t">
            <a:spAutoFit/>
          </a:bodyPr>
          <a:lstStyle/>
          <a:p>
            <a:pPr marL="0" lvl="0" indent="0" algn="l">
              <a:lnSpc>
                <a:spcPts val="2879"/>
              </a:lnSpc>
              <a:spcBef>
                <a:spcPct val="0"/>
              </a:spcBef>
            </a:pPr>
            <a:r>
              <a:rPr lang="en-US" sz="2400" spc="117">
                <a:solidFill>
                  <a:srgbClr val="F2F2F0"/>
                </a:solidFill>
                <a:latin typeface="Arial"/>
                <a:ea typeface="Arial"/>
                <a:cs typeface="Arial"/>
                <a:sym typeface="Arial"/>
              </a:rPr>
              <a:t>Kurumsal ve Bireysel Hedefler</a:t>
            </a:r>
          </a:p>
        </p:txBody>
      </p:sp>
      <p:sp>
        <p:nvSpPr>
          <p:cNvPr id="24" name="TextBox 24"/>
          <p:cNvSpPr txBox="1"/>
          <p:nvPr/>
        </p:nvSpPr>
        <p:spPr>
          <a:xfrm>
            <a:off x="7115081" y="5688180"/>
            <a:ext cx="3364925" cy="2581275"/>
          </a:xfrm>
          <a:prstGeom prst="rect">
            <a:avLst/>
          </a:prstGeom>
        </p:spPr>
        <p:txBody>
          <a:bodyPr lIns="0" tIns="0" rIns="0" bIns="0" rtlCol="0" anchor="t">
            <a:spAutoFit/>
          </a:bodyPr>
          <a:lstStyle/>
          <a:p>
            <a:pPr algn="l">
              <a:lnSpc>
                <a:spcPts val="2879"/>
              </a:lnSpc>
            </a:pPr>
            <a:r>
              <a:rPr lang="en-US" sz="2400" spc="117">
                <a:solidFill>
                  <a:srgbClr val="F2F2F0"/>
                </a:solidFill>
                <a:latin typeface="Arial"/>
                <a:ea typeface="Arial"/>
                <a:cs typeface="Arial"/>
                <a:sym typeface="Arial"/>
              </a:rPr>
              <a:t>Ulus-devletler tarafından desteklenen sofistike siber saldırılar ortaya çıktı. (Örneğin: Stuxnet, 2010).</a:t>
            </a:r>
          </a:p>
          <a:p>
            <a:pPr algn="l">
              <a:lnSpc>
                <a:spcPts val="2879"/>
              </a:lnSpc>
            </a:pPr>
            <a:endParaRPr lang="en-US" sz="2400" spc="117">
              <a:solidFill>
                <a:srgbClr val="F2F2F0"/>
              </a:solidFill>
              <a:latin typeface="Arial"/>
              <a:ea typeface="Arial"/>
              <a:cs typeface="Arial"/>
              <a:sym typeface="Arial"/>
            </a:endParaRPr>
          </a:p>
        </p:txBody>
      </p:sp>
      <p:sp>
        <p:nvSpPr>
          <p:cNvPr id="25" name="TextBox 25"/>
          <p:cNvSpPr txBox="1"/>
          <p:nvPr/>
        </p:nvSpPr>
        <p:spPr>
          <a:xfrm>
            <a:off x="13490535" y="5688180"/>
            <a:ext cx="3364925" cy="1857375"/>
          </a:xfrm>
          <a:prstGeom prst="rect">
            <a:avLst/>
          </a:prstGeom>
        </p:spPr>
        <p:txBody>
          <a:bodyPr lIns="0" tIns="0" rIns="0" bIns="0" rtlCol="0" anchor="t">
            <a:spAutoFit/>
          </a:bodyPr>
          <a:lstStyle/>
          <a:p>
            <a:pPr algn="l">
              <a:lnSpc>
                <a:spcPts val="2879"/>
              </a:lnSpc>
            </a:pPr>
            <a:r>
              <a:rPr lang="en-US" sz="2400" spc="117">
                <a:solidFill>
                  <a:srgbClr val="F2F2F0"/>
                </a:solidFill>
                <a:latin typeface="Arial"/>
                <a:ea typeface="Arial"/>
                <a:cs typeface="Arial"/>
                <a:sym typeface="Arial"/>
              </a:rPr>
              <a:t>Hem büyük şirketler hem de bireysel kullanıcılar için tehditler artış gösterdi.</a:t>
            </a:r>
          </a:p>
        </p:txBody>
      </p:sp>
      <p:sp>
        <p:nvSpPr>
          <p:cNvPr id="26" name="TextBox 26"/>
          <p:cNvSpPr txBox="1"/>
          <p:nvPr/>
        </p:nvSpPr>
        <p:spPr>
          <a:xfrm>
            <a:off x="1666494" y="4030830"/>
            <a:ext cx="3364925" cy="771525"/>
          </a:xfrm>
          <a:prstGeom prst="rect">
            <a:avLst/>
          </a:prstGeom>
        </p:spPr>
        <p:txBody>
          <a:bodyPr lIns="0" tIns="0" rIns="0" bIns="0" rtlCol="0" anchor="t">
            <a:spAutoFit/>
          </a:bodyPr>
          <a:lstStyle/>
          <a:p>
            <a:pPr marL="0" lvl="0" indent="0" algn="l">
              <a:lnSpc>
                <a:spcPts val="2879"/>
              </a:lnSpc>
              <a:spcBef>
                <a:spcPct val="0"/>
              </a:spcBef>
            </a:pPr>
            <a:r>
              <a:rPr lang="en-US" sz="2400" spc="117">
                <a:solidFill>
                  <a:srgbClr val="F2F2F0"/>
                </a:solidFill>
                <a:latin typeface="Arial"/>
                <a:ea typeface="Arial"/>
                <a:cs typeface="Arial"/>
                <a:sym typeface="Arial"/>
              </a:rPr>
              <a:t>Fidye Yazılımlarının Ortaya Çıkışı</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34841" y="521917"/>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41779" y="9335643"/>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7" name="Group 7"/>
          <p:cNvGrpSpPr/>
          <p:nvPr/>
        </p:nvGrpSpPr>
        <p:grpSpPr>
          <a:xfrm>
            <a:off x="-11976065" y="1901948"/>
            <a:ext cx="18387059" cy="3515099"/>
            <a:chOff x="0" y="0"/>
            <a:chExt cx="4842682" cy="925787"/>
          </a:xfrm>
        </p:grpSpPr>
        <p:sp>
          <p:nvSpPr>
            <p:cNvPr id="8" name="Freeform 8"/>
            <p:cNvSpPr/>
            <p:nvPr/>
          </p:nvSpPr>
          <p:spPr>
            <a:xfrm>
              <a:off x="0" y="0"/>
              <a:ext cx="4842682" cy="925787"/>
            </a:xfrm>
            <a:custGeom>
              <a:avLst/>
              <a:gdLst/>
              <a:ahLst/>
              <a:cxnLst/>
              <a:rect l="l" t="t" r="r" b="b"/>
              <a:pathLst>
                <a:path w="4842682" h="925787">
                  <a:moveTo>
                    <a:pt x="0" y="0"/>
                  </a:moveTo>
                  <a:lnTo>
                    <a:pt x="4842682" y="0"/>
                  </a:lnTo>
                  <a:lnTo>
                    <a:pt x="4842682" y="925787"/>
                  </a:lnTo>
                  <a:lnTo>
                    <a:pt x="0" y="925787"/>
                  </a:lnTo>
                  <a:close/>
                </a:path>
              </a:pathLst>
            </a:custGeom>
            <a:gradFill rotWithShape="1">
              <a:gsLst>
                <a:gs pos="0">
                  <a:srgbClr val="45DEEF">
                    <a:alpha val="100000"/>
                  </a:srgbClr>
                </a:gs>
                <a:gs pos="100000">
                  <a:srgbClr val="0074AD">
                    <a:alpha val="6500"/>
                  </a:srgbClr>
                </a:gs>
              </a:gsLst>
              <a:lin ang="0"/>
            </a:gradFill>
          </p:spPr>
        </p:sp>
        <p:sp>
          <p:nvSpPr>
            <p:cNvPr id="9" name="TextBox 9"/>
            <p:cNvSpPr txBox="1"/>
            <p:nvPr/>
          </p:nvSpPr>
          <p:spPr>
            <a:xfrm>
              <a:off x="0" y="38100"/>
              <a:ext cx="4842682" cy="887687"/>
            </a:xfrm>
            <a:prstGeom prst="rect">
              <a:avLst/>
            </a:prstGeom>
          </p:spPr>
          <p:txBody>
            <a:bodyPr lIns="50800" tIns="50800" rIns="50800" bIns="50800" rtlCol="0" anchor="ctr"/>
            <a:lstStyle/>
            <a:p>
              <a:pPr algn="ctr">
                <a:lnSpc>
                  <a:spcPts val="2473"/>
                </a:lnSpc>
              </a:pPr>
              <a:endParaRPr/>
            </a:p>
          </p:txBody>
        </p:sp>
      </p:grpSp>
      <p:sp>
        <p:nvSpPr>
          <p:cNvPr id="10" name="TextBox 10"/>
          <p:cNvSpPr txBox="1"/>
          <p:nvPr/>
        </p:nvSpPr>
        <p:spPr>
          <a:xfrm>
            <a:off x="2584015" y="219396"/>
            <a:ext cx="12427057" cy="2928366"/>
          </a:xfrm>
          <a:prstGeom prst="rect">
            <a:avLst/>
          </a:prstGeom>
        </p:spPr>
        <p:txBody>
          <a:bodyPr lIns="0" tIns="0" rIns="0" bIns="0" rtlCol="0" anchor="t">
            <a:spAutoFit/>
          </a:bodyPr>
          <a:lstStyle/>
          <a:p>
            <a:pPr algn="l">
              <a:lnSpc>
                <a:spcPts val="7632"/>
              </a:lnSpc>
            </a:pPr>
            <a:r>
              <a:rPr lang="en-US" sz="7200">
                <a:solidFill>
                  <a:srgbClr val="FFFFFF"/>
                </a:solidFill>
                <a:latin typeface="Anton"/>
                <a:ea typeface="Anton"/>
                <a:cs typeface="Anton"/>
                <a:sym typeface="Anton"/>
              </a:rPr>
              <a:t>2010 VE SONRASI: BÜYÜK VERI VE YAPAY ZEKA</a:t>
            </a:r>
          </a:p>
          <a:p>
            <a:pPr algn="l">
              <a:lnSpc>
                <a:spcPts val="7632"/>
              </a:lnSpc>
              <a:spcBef>
                <a:spcPct val="0"/>
              </a:spcBef>
            </a:pPr>
            <a:endParaRPr lang="en-US" sz="7200">
              <a:solidFill>
                <a:srgbClr val="FFFFFF"/>
              </a:solidFill>
              <a:latin typeface="Anton"/>
              <a:ea typeface="Anton"/>
              <a:cs typeface="Anton"/>
              <a:sym typeface="Anton"/>
            </a:endParaRPr>
          </a:p>
        </p:txBody>
      </p:sp>
      <p:sp>
        <p:nvSpPr>
          <p:cNvPr id="11" name="AutoShape 11"/>
          <p:cNvSpPr/>
          <p:nvPr/>
        </p:nvSpPr>
        <p:spPr>
          <a:xfrm>
            <a:off x="890793" y="3659355"/>
            <a:ext cx="17430048" cy="0"/>
          </a:xfrm>
          <a:prstGeom prst="line">
            <a:avLst/>
          </a:prstGeom>
          <a:ln w="9525" cap="rnd">
            <a:solidFill>
              <a:srgbClr val="F2F2F0"/>
            </a:solidFill>
            <a:prstDash val="solid"/>
            <a:headEnd type="none" w="sm" len="sm"/>
            <a:tailEnd type="none" w="sm" len="sm"/>
          </a:ln>
        </p:spPr>
      </p:sp>
      <p:grpSp>
        <p:nvGrpSpPr>
          <p:cNvPr id="12" name="Group 12"/>
          <p:cNvGrpSpPr/>
          <p:nvPr/>
        </p:nvGrpSpPr>
        <p:grpSpPr>
          <a:xfrm>
            <a:off x="2711162" y="3497430"/>
            <a:ext cx="323850" cy="323850"/>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grpSp>
        <p:nvGrpSpPr>
          <p:cNvPr id="14" name="Group 14"/>
          <p:cNvGrpSpPr/>
          <p:nvPr/>
        </p:nvGrpSpPr>
        <p:grpSpPr>
          <a:xfrm>
            <a:off x="8520258" y="3487905"/>
            <a:ext cx="323850" cy="323850"/>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grpSp>
        <p:nvGrpSpPr>
          <p:cNvPr id="16" name="Group 16"/>
          <p:cNvGrpSpPr/>
          <p:nvPr/>
        </p:nvGrpSpPr>
        <p:grpSpPr>
          <a:xfrm>
            <a:off x="14849147" y="3497430"/>
            <a:ext cx="323850" cy="323850"/>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sp>
        <p:nvSpPr>
          <p:cNvPr id="18" name="TextBox 18"/>
          <p:cNvSpPr txBox="1"/>
          <p:nvPr/>
        </p:nvSpPr>
        <p:spPr>
          <a:xfrm>
            <a:off x="1666494" y="5721847"/>
            <a:ext cx="3364925" cy="1857375"/>
          </a:xfrm>
          <a:prstGeom prst="rect">
            <a:avLst/>
          </a:prstGeom>
        </p:spPr>
        <p:txBody>
          <a:bodyPr lIns="0" tIns="0" rIns="0" bIns="0" rtlCol="0" anchor="t">
            <a:spAutoFit/>
          </a:bodyPr>
          <a:lstStyle/>
          <a:p>
            <a:pPr algn="l">
              <a:lnSpc>
                <a:spcPts val="2879"/>
              </a:lnSpc>
            </a:pPr>
            <a:r>
              <a:rPr lang="en-US" sz="2400" spc="117">
                <a:solidFill>
                  <a:srgbClr val="F2F2F0"/>
                </a:solidFill>
                <a:latin typeface="Arial"/>
                <a:ea typeface="Arial"/>
                <a:cs typeface="Arial"/>
                <a:sym typeface="Arial"/>
              </a:rPr>
              <a:t>Gelişmiş sürekli tehditler (APT'ler) ile daha hedefli ve karmaşık saldırılar yaygınlaştı.</a:t>
            </a:r>
          </a:p>
        </p:txBody>
      </p:sp>
      <p:sp>
        <p:nvSpPr>
          <p:cNvPr id="19" name="TextBox 19"/>
          <p:cNvSpPr txBox="1"/>
          <p:nvPr/>
        </p:nvSpPr>
        <p:spPr>
          <a:xfrm>
            <a:off x="7455671" y="4211805"/>
            <a:ext cx="4065403" cy="771525"/>
          </a:xfrm>
          <a:prstGeom prst="rect">
            <a:avLst/>
          </a:prstGeom>
        </p:spPr>
        <p:txBody>
          <a:bodyPr lIns="0" tIns="0" rIns="0" bIns="0" rtlCol="0" anchor="t">
            <a:spAutoFit/>
          </a:bodyPr>
          <a:lstStyle/>
          <a:p>
            <a:pPr marL="0" lvl="0" indent="0" algn="l">
              <a:lnSpc>
                <a:spcPts val="2879"/>
              </a:lnSpc>
              <a:spcBef>
                <a:spcPct val="0"/>
              </a:spcBef>
            </a:pPr>
            <a:r>
              <a:rPr lang="en-US" sz="2400" spc="117">
                <a:solidFill>
                  <a:srgbClr val="F2F2F0"/>
                </a:solidFill>
                <a:latin typeface="Arial"/>
                <a:ea typeface="Arial"/>
                <a:cs typeface="Arial"/>
                <a:sym typeface="Arial"/>
              </a:rPr>
              <a:t>Siber Güvenlik Teknolojilerindeki Gelişim</a:t>
            </a:r>
          </a:p>
        </p:txBody>
      </p:sp>
      <p:sp>
        <p:nvSpPr>
          <p:cNvPr id="20" name="TextBox 20"/>
          <p:cNvSpPr txBox="1"/>
          <p:nvPr/>
        </p:nvSpPr>
        <p:spPr>
          <a:xfrm>
            <a:off x="13490535" y="4126080"/>
            <a:ext cx="3364925" cy="771525"/>
          </a:xfrm>
          <a:prstGeom prst="rect">
            <a:avLst/>
          </a:prstGeom>
        </p:spPr>
        <p:txBody>
          <a:bodyPr lIns="0" tIns="0" rIns="0" bIns="0" rtlCol="0" anchor="t">
            <a:spAutoFit/>
          </a:bodyPr>
          <a:lstStyle/>
          <a:p>
            <a:pPr marL="0" lvl="0" indent="0" algn="l">
              <a:lnSpc>
                <a:spcPts val="2879"/>
              </a:lnSpc>
              <a:spcBef>
                <a:spcPct val="0"/>
              </a:spcBef>
            </a:pPr>
            <a:r>
              <a:rPr lang="en-US" sz="2400" spc="117">
                <a:solidFill>
                  <a:srgbClr val="F2F2F0"/>
                </a:solidFill>
                <a:latin typeface="Arial"/>
                <a:ea typeface="Arial"/>
                <a:cs typeface="Arial"/>
                <a:sym typeface="Arial"/>
              </a:rPr>
              <a:t>GDPR ve Diğer Düzenlemeler</a:t>
            </a:r>
          </a:p>
        </p:txBody>
      </p:sp>
      <p:sp>
        <p:nvSpPr>
          <p:cNvPr id="21" name="TextBox 21"/>
          <p:cNvSpPr txBox="1"/>
          <p:nvPr/>
        </p:nvSpPr>
        <p:spPr>
          <a:xfrm>
            <a:off x="6918534" y="5535780"/>
            <a:ext cx="3851148" cy="2329532"/>
          </a:xfrm>
          <a:prstGeom prst="rect">
            <a:avLst/>
          </a:prstGeom>
        </p:spPr>
        <p:txBody>
          <a:bodyPr lIns="0" tIns="0" rIns="0" bIns="0" rtlCol="0" anchor="t">
            <a:spAutoFit/>
          </a:bodyPr>
          <a:lstStyle/>
          <a:p>
            <a:pPr algn="l">
              <a:lnSpc>
                <a:spcPts val="2593"/>
              </a:lnSpc>
            </a:pPr>
            <a:r>
              <a:rPr lang="en-US" sz="2161" spc="105">
                <a:solidFill>
                  <a:srgbClr val="F2F2F0"/>
                </a:solidFill>
                <a:latin typeface="Arial"/>
                <a:ea typeface="Arial"/>
                <a:cs typeface="Arial"/>
                <a:sym typeface="Arial"/>
              </a:rPr>
              <a:t>Yapay Zeka: Zararlı etkinlikleri tespit etmek ve engellemek için yapay zeka ve makine öğrenimi kullanılmaya başlandı.</a:t>
            </a:r>
          </a:p>
          <a:p>
            <a:pPr algn="l">
              <a:lnSpc>
                <a:spcPts val="2593"/>
              </a:lnSpc>
            </a:pPr>
            <a:endParaRPr lang="en-US" sz="2161" spc="105">
              <a:solidFill>
                <a:srgbClr val="F2F2F0"/>
              </a:solidFill>
              <a:latin typeface="Arial"/>
              <a:ea typeface="Arial"/>
              <a:cs typeface="Arial"/>
              <a:sym typeface="Arial"/>
            </a:endParaRPr>
          </a:p>
        </p:txBody>
      </p:sp>
      <p:sp>
        <p:nvSpPr>
          <p:cNvPr id="22" name="TextBox 22"/>
          <p:cNvSpPr txBox="1"/>
          <p:nvPr/>
        </p:nvSpPr>
        <p:spPr>
          <a:xfrm>
            <a:off x="13490535" y="5535780"/>
            <a:ext cx="3364925" cy="2581275"/>
          </a:xfrm>
          <a:prstGeom prst="rect">
            <a:avLst/>
          </a:prstGeom>
        </p:spPr>
        <p:txBody>
          <a:bodyPr lIns="0" tIns="0" rIns="0" bIns="0" rtlCol="0" anchor="t">
            <a:spAutoFit/>
          </a:bodyPr>
          <a:lstStyle/>
          <a:p>
            <a:pPr algn="l">
              <a:lnSpc>
                <a:spcPts val="2879"/>
              </a:lnSpc>
            </a:pPr>
            <a:r>
              <a:rPr lang="en-US" sz="2400" spc="117">
                <a:solidFill>
                  <a:srgbClr val="F2F2F0"/>
                </a:solidFill>
                <a:latin typeface="Arial"/>
                <a:ea typeface="Arial"/>
                <a:cs typeface="Arial"/>
                <a:sym typeface="Arial"/>
              </a:rPr>
              <a:t>Avrupa’da yürürlüğe giren GDPR, bireylerin veri güvenliğine yönelik farkındalığın artmasına öncülük etti.</a:t>
            </a:r>
          </a:p>
        </p:txBody>
      </p:sp>
      <p:sp>
        <p:nvSpPr>
          <p:cNvPr id="23" name="TextBox 23"/>
          <p:cNvSpPr txBox="1"/>
          <p:nvPr/>
        </p:nvSpPr>
        <p:spPr>
          <a:xfrm>
            <a:off x="1666494" y="4392780"/>
            <a:ext cx="3364925" cy="409575"/>
          </a:xfrm>
          <a:prstGeom prst="rect">
            <a:avLst/>
          </a:prstGeom>
        </p:spPr>
        <p:txBody>
          <a:bodyPr lIns="0" tIns="0" rIns="0" bIns="0" rtlCol="0" anchor="t">
            <a:spAutoFit/>
          </a:bodyPr>
          <a:lstStyle/>
          <a:p>
            <a:pPr marL="0" lvl="0" indent="0" algn="l">
              <a:lnSpc>
                <a:spcPts val="2879"/>
              </a:lnSpc>
              <a:spcBef>
                <a:spcPct val="0"/>
              </a:spcBef>
            </a:pPr>
            <a:r>
              <a:rPr lang="en-US" sz="2400" spc="117">
                <a:solidFill>
                  <a:srgbClr val="F2F2F0"/>
                </a:solidFill>
                <a:latin typeface="Arial"/>
                <a:ea typeface="Arial"/>
                <a:cs typeface="Arial"/>
                <a:sym typeface="Arial"/>
              </a:rPr>
              <a:t>Siber Saldırıların Artışı</a:t>
            </a:r>
          </a:p>
        </p:txBody>
      </p:sp>
      <p:sp>
        <p:nvSpPr>
          <p:cNvPr id="24" name="TextBox 24"/>
          <p:cNvSpPr txBox="1"/>
          <p:nvPr/>
        </p:nvSpPr>
        <p:spPr>
          <a:xfrm>
            <a:off x="6918534" y="7817688"/>
            <a:ext cx="3851148" cy="1677559"/>
          </a:xfrm>
          <a:prstGeom prst="rect">
            <a:avLst/>
          </a:prstGeom>
        </p:spPr>
        <p:txBody>
          <a:bodyPr lIns="0" tIns="0" rIns="0" bIns="0" rtlCol="0" anchor="t">
            <a:spAutoFit/>
          </a:bodyPr>
          <a:lstStyle/>
          <a:p>
            <a:pPr marL="466676" lvl="2" indent="-155559" algn="l">
              <a:lnSpc>
                <a:spcPts val="2593"/>
              </a:lnSpc>
              <a:buFont typeface="Arial"/>
              <a:buChar char="⚬"/>
            </a:pPr>
            <a:r>
              <a:rPr lang="en-US" sz="2161" spc="105">
                <a:solidFill>
                  <a:srgbClr val="F2F2F0"/>
                </a:solidFill>
                <a:latin typeface="Arial"/>
                <a:ea typeface="Arial"/>
                <a:cs typeface="Arial"/>
                <a:sym typeface="Arial"/>
              </a:rPr>
              <a:t>Blockchain: Verileri daha güvenli tutmak için blockchain teknolojisi entegre edildi.</a:t>
            </a:r>
          </a:p>
          <a:p>
            <a:pPr algn="l">
              <a:lnSpc>
                <a:spcPts val="2593"/>
              </a:lnSpc>
            </a:pPr>
            <a:endParaRPr lang="en-US" sz="2161" spc="105">
              <a:solidFill>
                <a:srgbClr val="F2F2F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34841" y="521917"/>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41779" y="9335643"/>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7" name="Group 7"/>
          <p:cNvGrpSpPr/>
          <p:nvPr/>
        </p:nvGrpSpPr>
        <p:grpSpPr>
          <a:xfrm>
            <a:off x="-11976065" y="1901948"/>
            <a:ext cx="18387059" cy="3515099"/>
            <a:chOff x="0" y="0"/>
            <a:chExt cx="4842682" cy="925787"/>
          </a:xfrm>
        </p:grpSpPr>
        <p:sp>
          <p:nvSpPr>
            <p:cNvPr id="8" name="Freeform 8"/>
            <p:cNvSpPr/>
            <p:nvPr/>
          </p:nvSpPr>
          <p:spPr>
            <a:xfrm>
              <a:off x="0" y="0"/>
              <a:ext cx="4842682" cy="925787"/>
            </a:xfrm>
            <a:custGeom>
              <a:avLst/>
              <a:gdLst/>
              <a:ahLst/>
              <a:cxnLst/>
              <a:rect l="l" t="t" r="r" b="b"/>
              <a:pathLst>
                <a:path w="4842682" h="925787">
                  <a:moveTo>
                    <a:pt x="0" y="0"/>
                  </a:moveTo>
                  <a:lnTo>
                    <a:pt x="4842682" y="0"/>
                  </a:lnTo>
                  <a:lnTo>
                    <a:pt x="4842682" y="925787"/>
                  </a:lnTo>
                  <a:lnTo>
                    <a:pt x="0" y="925787"/>
                  </a:lnTo>
                  <a:close/>
                </a:path>
              </a:pathLst>
            </a:custGeom>
            <a:gradFill rotWithShape="1">
              <a:gsLst>
                <a:gs pos="0">
                  <a:srgbClr val="45DEEF">
                    <a:alpha val="100000"/>
                  </a:srgbClr>
                </a:gs>
                <a:gs pos="100000">
                  <a:srgbClr val="0074AD">
                    <a:alpha val="6500"/>
                  </a:srgbClr>
                </a:gs>
              </a:gsLst>
              <a:lin ang="0"/>
            </a:gradFill>
          </p:spPr>
        </p:sp>
        <p:sp>
          <p:nvSpPr>
            <p:cNvPr id="9" name="TextBox 9"/>
            <p:cNvSpPr txBox="1"/>
            <p:nvPr/>
          </p:nvSpPr>
          <p:spPr>
            <a:xfrm>
              <a:off x="0" y="38100"/>
              <a:ext cx="4842682" cy="887687"/>
            </a:xfrm>
            <a:prstGeom prst="rect">
              <a:avLst/>
            </a:prstGeom>
          </p:spPr>
          <p:txBody>
            <a:bodyPr lIns="50800" tIns="50800" rIns="50800" bIns="50800" rtlCol="0" anchor="ctr"/>
            <a:lstStyle/>
            <a:p>
              <a:pPr algn="ctr">
                <a:lnSpc>
                  <a:spcPts val="2473"/>
                </a:lnSpc>
              </a:pPr>
              <a:endParaRPr/>
            </a:p>
          </p:txBody>
        </p:sp>
      </p:grpSp>
      <p:sp>
        <p:nvSpPr>
          <p:cNvPr id="10" name="TextBox 10"/>
          <p:cNvSpPr txBox="1"/>
          <p:nvPr/>
        </p:nvSpPr>
        <p:spPr>
          <a:xfrm>
            <a:off x="2584015" y="219396"/>
            <a:ext cx="12427057" cy="2928366"/>
          </a:xfrm>
          <a:prstGeom prst="rect">
            <a:avLst/>
          </a:prstGeom>
        </p:spPr>
        <p:txBody>
          <a:bodyPr lIns="0" tIns="0" rIns="0" bIns="0" rtlCol="0" anchor="t">
            <a:spAutoFit/>
          </a:bodyPr>
          <a:lstStyle/>
          <a:p>
            <a:pPr algn="l">
              <a:lnSpc>
                <a:spcPts val="7632"/>
              </a:lnSpc>
            </a:pPr>
            <a:r>
              <a:rPr lang="en-US" sz="7200">
                <a:solidFill>
                  <a:srgbClr val="FFFFFF"/>
                </a:solidFill>
                <a:latin typeface="Anton"/>
                <a:ea typeface="Anton"/>
                <a:cs typeface="Anton"/>
                <a:sym typeface="Anton"/>
              </a:rPr>
              <a:t>2020’LER: DIJITALLEŞMENIN GETIRDIĞI ZORLUKLAR</a:t>
            </a:r>
          </a:p>
          <a:p>
            <a:pPr algn="l">
              <a:lnSpc>
                <a:spcPts val="7632"/>
              </a:lnSpc>
              <a:spcBef>
                <a:spcPct val="0"/>
              </a:spcBef>
            </a:pPr>
            <a:endParaRPr lang="en-US" sz="7200">
              <a:solidFill>
                <a:srgbClr val="FFFFFF"/>
              </a:solidFill>
              <a:latin typeface="Anton"/>
              <a:ea typeface="Anton"/>
              <a:cs typeface="Anton"/>
              <a:sym typeface="Anton"/>
            </a:endParaRPr>
          </a:p>
        </p:txBody>
      </p:sp>
      <p:sp>
        <p:nvSpPr>
          <p:cNvPr id="11" name="AutoShape 11"/>
          <p:cNvSpPr/>
          <p:nvPr/>
        </p:nvSpPr>
        <p:spPr>
          <a:xfrm>
            <a:off x="890793" y="3659355"/>
            <a:ext cx="17430048" cy="0"/>
          </a:xfrm>
          <a:prstGeom prst="line">
            <a:avLst/>
          </a:prstGeom>
          <a:ln w="9525" cap="rnd">
            <a:solidFill>
              <a:srgbClr val="F2F2F0"/>
            </a:solidFill>
            <a:prstDash val="solid"/>
            <a:headEnd type="none" w="sm" len="sm"/>
            <a:tailEnd type="none" w="sm" len="sm"/>
          </a:ln>
        </p:spPr>
      </p:sp>
      <p:grpSp>
        <p:nvGrpSpPr>
          <p:cNvPr id="12" name="Group 12"/>
          <p:cNvGrpSpPr/>
          <p:nvPr/>
        </p:nvGrpSpPr>
        <p:grpSpPr>
          <a:xfrm>
            <a:off x="2711162" y="3497430"/>
            <a:ext cx="323850" cy="323850"/>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grpSp>
        <p:nvGrpSpPr>
          <p:cNvPr id="14" name="Group 14"/>
          <p:cNvGrpSpPr/>
          <p:nvPr/>
        </p:nvGrpSpPr>
        <p:grpSpPr>
          <a:xfrm>
            <a:off x="8520258" y="3487905"/>
            <a:ext cx="323850" cy="323850"/>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grpSp>
        <p:nvGrpSpPr>
          <p:cNvPr id="16" name="Group 16"/>
          <p:cNvGrpSpPr/>
          <p:nvPr/>
        </p:nvGrpSpPr>
        <p:grpSpPr>
          <a:xfrm>
            <a:off x="14849147" y="3497430"/>
            <a:ext cx="323850" cy="323850"/>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sp>
        <p:nvSpPr>
          <p:cNvPr id="18" name="TextBox 18"/>
          <p:cNvSpPr txBox="1"/>
          <p:nvPr/>
        </p:nvSpPr>
        <p:spPr>
          <a:xfrm>
            <a:off x="1515135" y="5509856"/>
            <a:ext cx="3364925" cy="2943225"/>
          </a:xfrm>
          <a:prstGeom prst="rect">
            <a:avLst/>
          </a:prstGeom>
        </p:spPr>
        <p:txBody>
          <a:bodyPr lIns="0" tIns="0" rIns="0" bIns="0" rtlCol="0" anchor="t">
            <a:spAutoFit/>
          </a:bodyPr>
          <a:lstStyle/>
          <a:p>
            <a:pPr algn="l">
              <a:lnSpc>
                <a:spcPts val="2879"/>
              </a:lnSpc>
            </a:pPr>
            <a:r>
              <a:rPr lang="en-US" sz="2400" spc="117">
                <a:solidFill>
                  <a:srgbClr val="F2F2F0"/>
                </a:solidFill>
                <a:latin typeface="Arial"/>
                <a:ea typeface="Arial"/>
                <a:cs typeface="Arial"/>
                <a:sym typeface="Arial"/>
              </a:rPr>
              <a:t>COVID-19 pandemisiyle uzaktan çalışma modeline geçilmesi, siber güvenlik önlemlerinin önemini daha da artırdı.</a:t>
            </a:r>
          </a:p>
          <a:p>
            <a:pPr algn="l">
              <a:lnSpc>
                <a:spcPts val="2879"/>
              </a:lnSpc>
            </a:pPr>
            <a:endParaRPr lang="en-US" sz="2400" spc="117">
              <a:solidFill>
                <a:srgbClr val="F2F2F0"/>
              </a:solidFill>
              <a:latin typeface="Arial"/>
              <a:ea typeface="Arial"/>
              <a:cs typeface="Arial"/>
              <a:sym typeface="Arial"/>
            </a:endParaRPr>
          </a:p>
        </p:txBody>
      </p:sp>
      <p:sp>
        <p:nvSpPr>
          <p:cNvPr id="19" name="TextBox 19"/>
          <p:cNvSpPr txBox="1"/>
          <p:nvPr/>
        </p:nvSpPr>
        <p:spPr>
          <a:xfrm>
            <a:off x="7455671" y="4307055"/>
            <a:ext cx="4065403" cy="409575"/>
          </a:xfrm>
          <a:prstGeom prst="rect">
            <a:avLst/>
          </a:prstGeom>
        </p:spPr>
        <p:txBody>
          <a:bodyPr lIns="0" tIns="0" rIns="0" bIns="0" rtlCol="0" anchor="t">
            <a:spAutoFit/>
          </a:bodyPr>
          <a:lstStyle/>
          <a:p>
            <a:pPr marL="0" lvl="0" indent="0" algn="l">
              <a:lnSpc>
                <a:spcPts val="2879"/>
              </a:lnSpc>
              <a:spcBef>
                <a:spcPct val="0"/>
              </a:spcBef>
            </a:pPr>
            <a:r>
              <a:rPr lang="en-US" sz="2400" spc="117">
                <a:solidFill>
                  <a:srgbClr val="F2F2F0"/>
                </a:solidFill>
                <a:latin typeface="Arial"/>
                <a:ea typeface="Arial"/>
                <a:cs typeface="Arial"/>
                <a:sym typeface="Arial"/>
              </a:rPr>
              <a:t>IoT Güvenliği</a:t>
            </a:r>
          </a:p>
        </p:txBody>
      </p:sp>
      <p:sp>
        <p:nvSpPr>
          <p:cNvPr id="20" name="TextBox 20"/>
          <p:cNvSpPr txBox="1"/>
          <p:nvPr/>
        </p:nvSpPr>
        <p:spPr>
          <a:xfrm>
            <a:off x="13490535" y="4488030"/>
            <a:ext cx="3364925" cy="409575"/>
          </a:xfrm>
          <a:prstGeom prst="rect">
            <a:avLst/>
          </a:prstGeom>
        </p:spPr>
        <p:txBody>
          <a:bodyPr lIns="0" tIns="0" rIns="0" bIns="0" rtlCol="0" anchor="t">
            <a:spAutoFit/>
          </a:bodyPr>
          <a:lstStyle/>
          <a:p>
            <a:pPr marL="0" lvl="0" indent="0" algn="l">
              <a:lnSpc>
                <a:spcPts val="2879"/>
              </a:lnSpc>
              <a:spcBef>
                <a:spcPct val="0"/>
              </a:spcBef>
            </a:pPr>
            <a:r>
              <a:rPr lang="en-US" sz="2400" spc="117">
                <a:solidFill>
                  <a:srgbClr val="F2F2F0"/>
                </a:solidFill>
                <a:latin typeface="Arial"/>
                <a:ea typeface="Arial"/>
                <a:cs typeface="Arial"/>
                <a:sym typeface="Arial"/>
              </a:rPr>
              <a:t>Kritik Altyapılar</a:t>
            </a:r>
          </a:p>
        </p:txBody>
      </p:sp>
      <p:sp>
        <p:nvSpPr>
          <p:cNvPr id="21" name="TextBox 21"/>
          <p:cNvSpPr txBox="1"/>
          <p:nvPr/>
        </p:nvSpPr>
        <p:spPr>
          <a:xfrm>
            <a:off x="6918534" y="5626700"/>
            <a:ext cx="3851148" cy="1857375"/>
          </a:xfrm>
          <a:prstGeom prst="rect">
            <a:avLst/>
          </a:prstGeom>
        </p:spPr>
        <p:txBody>
          <a:bodyPr lIns="0" tIns="0" rIns="0" bIns="0" rtlCol="0" anchor="t">
            <a:spAutoFit/>
          </a:bodyPr>
          <a:lstStyle/>
          <a:p>
            <a:pPr algn="l">
              <a:lnSpc>
                <a:spcPts val="2879"/>
              </a:lnSpc>
            </a:pPr>
            <a:r>
              <a:rPr lang="en-US" sz="2400" spc="117">
                <a:solidFill>
                  <a:srgbClr val="F2F2F0"/>
                </a:solidFill>
                <a:latin typeface="Arial"/>
                <a:ea typeface="Arial"/>
                <a:cs typeface="Arial"/>
                <a:sym typeface="Arial"/>
              </a:rPr>
              <a:t>Nesnelerin interneti (IoT) cihazlarının yaygınlaşmasıyla bu cihazlara yönelik tehditler arttı.</a:t>
            </a:r>
          </a:p>
        </p:txBody>
      </p:sp>
      <p:sp>
        <p:nvSpPr>
          <p:cNvPr id="22" name="TextBox 22"/>
          <p:cNvSpPr txBox="1"/>
          <p:nvPr/>
        </p:nvSpPr>
        <p:spPr>
          <a:xfrm>
            <a:off x="13490535" y="5625962"/>
            <a:ext cx="3364925" cy="1857375"/>
          </a:xfrm>
          <a:prstGeom prst="rect">
            <a:avLst/>
          </a:prstGeom>
        </p:spPr>
        <p:txBody>
          <a:bodyPr lIns="0" tIns="0" rIns="0" bIns="0" rtlCol="0" anchor="t">
            <a:spAutoFit/>
          </a:bodyPr>
          <a:lstStyle/>
          <a:p>
            <a:pPr algn="l">
              <a:lnSpc>
                <a:spcPts val="2879"/>
              </a:lnSpc>
            </a:pPr>
            <a:r>
              <a:rPr lang="en-US" sz="2400" spc="117">
                <a:solidFill>
                  <a:srgbClr val="F2F2F0"/>
                </a:solidFill>
                <a:latin typeface="Arial"/>
                <a:ea typeface="Arial"/>
                <a:cs typeface="Arial"/>
                <a:sym typeface="Arial"/>
              </a:rPr>
              <a:t>Elektrik, su ve iletişim gibi kritik altyapılara yönelik siber saldırılar devletlerin ana endişesi haline geldi.</a:t>
            </a:r>
          </a:p>
        </p:txBody>
      </p:sp>
      <p:sp>
        <p:nvSpPr>
          <p:cNvPr id="23" name="TextBox 23"/>
          <p:cNvSpPr txBox="1"/>
          <p:nvPr/>
        </p:nvSpPr>
        <p:spPr>
          <a:xfrm>
            <a:off x="1666494" y="4278480"/>
            <a:ext cx="3364925" cy="771525"/>
          </a:xfrm>
          <a:prstGeom prst="rect">
            <a:avLst/>
          </a:prstGeom>
        </p:spPr>
        <p:txBody>
          <a:bodyPr lIns="0" tIns="0" rIns="0" bIns="0" rtlCol="0" anchor="t">
            <a:spAutoFit/>
          </a:bodyPr>
          <a:lstStyle/>
          <a:p>
            <a:pPr marL="0" lvl="0" indent="0" algn="l">
              <a:lnSpc>
                <a:spcPts val="2879"/>
              </a:lnSpc>
              <a:spcBef>
                <a:spcPct val="0"/>
              </a:spcBef>
            </a:pPr>
            <a:r>
              <a:rPr lang="en-US" sz="2400" spc="117">
                <a:solidFill>
                  <a:srgbClr val="F2F2F0"/>
                </a:solidFill>
                <a:latin typeface="Arial"/>
                <a:ea typeface="Arial"/>
                <a:cs typeface="Arial"/>
                <a:sym typeface="Arial"/>
              </a:rPr>
              <a:t>Pandemi ve Siber Tehditler</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7" name="Group 7"/>
          <p:cNvGrpSpPr/>
          <p:nvPr/>
        </p:nvGrpSpPr>
        <p:grpSpPr>
          <a:xfrm>
            <a:off x="-7671729" y="2004339"/>
            <a:ext cx="27740609" cy="1629149"/>
            <a:chOff x="0" y="0"/>
            <a:chExt cx="7306169" cy="429076"/>
          </a:xfrm>
        </p:grpSpPr>
        <p:sp>
          <p:nvSpPr>
            <p:cNvPr id="8" name="Freeform 8"/>
            <p:cNvSpPr/>
            <p:nvPr/>
          </p:nvSpPr>
          <p:spPr>
            <a:xfrm>
              <a:off x="0" y="0"/>
              <a:ext cx="7306169" cy="429076"/>
            </a:xfrm>
            <a:custGeom>
              <a:avLst/>
              <a:gdLst/>
              <a:ahLst/>
              <a:cxnLst/>
              <a:rect l="l" t="t" r="r" b="b"/>
              <a:pathLst>
                <a:path w="7306169" h="429076">
                  <a:moveTo>
                    <a:pt x="0" y="0"/>
                  </a:moveTo>
                  <a:lnTo>
                    <a:pt x="7306169" y="0"/>
                  </a:lnTo>
                  <a:lnTo>
                    <a:pt x="7306169" y="429076"/>
                  </a:lnTo>
                  <a:lnTo>
                    <a:pt x="0" y="429076"/>
                  </a:lnTo>
                  <a:close/>
                </a:path>
              </a:pathLst>
            </a:custGeom>
            <a:gradFill rotWithShape="1">
              <a:gsLst>
                <a:gs pos="0">
                  <a:srgbClr val="45DEEF">
                    <a:alpha val="100000"/>
                  </a:srgbClr>
                </a:gs>
                <a:gs pos="100000">
                  <a:srgbClr val="0074AD">
                    <a:alpha val="6500"/>
                  </a:srgbClr>
                </a:gs>
              </a:gsLst>
              <a:lin ang="0"/>
            </a:gradFill>
          </p:spPr>
        </p:sp>
        <p:sp>
          <p:nvSpPr>
            <p:cNvPr id="9" name="TextBox 9"/>
            <p:cNvSpPr txBox="1"/>
            <p:nvPr/>
          </p:nvSpPr>
          <p:spPr>
            <a:xfrm>
              <a:off x="0" y="38100"/>
              <a:ext cx="7306169" cy="390976"/>
            </a:xfrm>
            <a:prstGeom prst="rect">
              <a:avLst/>
            </a:prstGeom>
          </p:spPr>
          <p:txBody>
            <a:bodyPr lIns="50800" tIns="50800" rIns="50800" bIns="50800" rtlCol="0" anchor="ctr"/>
            <a:lstStyle/>
            <a:p>
              <a:pPr algn="ctr">
                <a:lnSpc>
                  <a:spcPts val="2473"/>
                </a:lnSpc>
              </a:pPr>
              <a:endParaRPr/>
            </a:p>
          </p:txBody>
        </p:sp>
      </p:grpSp>
      <p:sp>
        <p:nvSpPr>
          <p:cNvPr id="10" name="TextBox 10"/>
          <p:cNvSpPr txBox="1"/>
          <p:nvPr/>
        </p:nvSpPr>
        <p:spPr>
          <a:xfrm>
            <a:off x="4844981" y="2286915"/>
            <a:ext cx="9143640" cy="1168791"/>
          </a:xfrm>
          <a:prstGeom prst="rect">
            <a:avLst/>
          </a:prstGeom>
        </p:spPr>
        <p:txBody>
          <a:bodyPr lIns="0" tIns="0" rIns="0" bIns="0" rtlCol="0" anchor="t">
            <a:spAutoFit/>
          </a:bodyPr>
          <a:lstStyle/>
          <a:p>
            <a:pPr algn="ctr">
              <a:lnSpc>
                <a:spcPts val="8919"/>
              </a:lnSpc>
              <a:spcBef>
                <a:spcPct val="0"/>
              </a:spcBef>
            </a:pPr>
            <a:r>
              <a:rPr lang="en-US" sz="8414">
                <a:solidFill>
                  <a:srgbClr val="FFFFFF"/>
                </a:solidFill>
                <a:latin typeface="Anton"/>
                <a:ea typeface="Anton"/>
                <a:cs typeface="Anton"/>
                <a:sym typeface="Anton"/>
              </a:rPr>
              <a:t>AĞ GÜVENLİĞİ</a:t>
            </a:r>
          </a:p>
        </p:txBody>
      </p:sp>
      <p:sp>
        <p:nvSpPr>
          <p:cNvPr id="11" name="TextBox 11"/>
          <p:cNvSpPr txBox="1"/>
          <p:nvPr/>
        </p:nvSpPr>
        <p:spPr>
          <a:xfrm>
            <a:off x="3305272" y="6600825"/>
            <a:ext cx="11996907" cy="2233295"/>
          </a:xfrm>
          <a:prstGeom prst="rect">
            <a:avLst/>
          </a:prstGeom>
        </p:spPr>
        <p:txBody>
          <a:bodyPr lIns="0" tIns="0" rIns="0" bIns="0" rtlCol="0" anchor="t">
            <a:spAutoFit/>
          </a:bodyPr>
          <a:lstStyle/>
          <a:p>
            <a:pPr algn="ctr">
              <a:lnSpc>
                <a:spcPts val="4480"/>
              </a:lnSpc>
            </a:pPr>
            <a:r>
              <a:rPr lang="en-US" sz="3200">
                <a:solidFill>
                  <a:srgbClr val="FFFFFF"/>
                </a:solidFill>
                <a:latin typeface="Raleway"/>
                <a:ea typeface="Raleway"/>
                <a:cs typeface="Raleway"/>
                <a:sym typeface="Raleway"/>
              </a:rPr>
              <a:t>Ağ güvenliği, hedefli saldırganlar veya fırsatçı kötü amaçlı yazılımlar olması fark etmeksizin bir bilgisayar ağını davetsiz misafirlerden koruma uygulamasıdır.</a:t>
            </a:r>
          </a:p>
          <a:p>
            <a:pPr algn="ctr">
              <a:lnSpc>
                <a:spcPts val="4480"/>
              </a:lnSpc>
              <a:spcBef>
                <a:spcPct val="0"/>
              </a:spcBef>
            </a:pPr>
            <a:endParaRPr lang="en-US" sz="3200">
              <a:solidFill>
                <a:srgbClr val="FFFFFF"/>
              </a:solidFill>
              <a:latin typeface="Raleway"/>
              <a:ea typeface="Raleway"/>
              <a:cs typeface="Raleway"/>
              <a:sym typeface="Raleway"/>
            </a:endParaRPr>
          </a:p>
        </p:txBody>
      </p:sp>
      <p:grpSp>
        <p:nvGrpSpPr>
          <p:cNvPr id="12" name="Group 12"/>
          <p:cNvGrpSpPr/>
          <p:nvPr/>
        </p:nvGrpSpPr>
        <p:grpSpPr>
          <a:xfrm>
            <a:off x="1864412" y="3455687"/>
            <a:ext cx="14457354" cy="2929007"/>
            <a:chOff x="0" y="0"/>
            <a:chExt cx="2239822" cy="453780"/>
          </a:xfrm>
        </p:grpSpPr>
        <p:sp>
          <p:nvSpPr>
            <p:cNvPr id="13" name="Freeform 13"/>
            <p:cNvSpPr/>
            <p:nvPr/>
          </p:nvSpPr>
          <p:spPr>
            <a:xfrm>
              <a:off x="0" y="0"/>
              <a:ext cx="2239822" cy="453780"/>
            </a:xfrm>
            <a:custGeom>
              <a:avLst/>
              <a:gdLst/>
              <a:ahLst/>
              <a:cxnLst/>
              <a:rect l="l" t="t" r="r" b="b"/>
              <a:pathLst>
                <a:path w="2239822" h="453780">
                  <a:moveTo>
                    <a:pt x="0" y="0"/>
                  </a:moveTo>
                  <a:lnTo>
                    <a:pt x="2239822" y="0"/>
                  </a:lnTo>
                  <a:lnTo>
                    <a:pt x="2239822" y="453780"/>
                  </a:lnTo>
                  <a:lnTo>
                    <a:pt x="0" y="453780"/>
                  </a:lnTo>
                  <a:close/>
                </a:path>
              </a:pathLst>
            </a:custGeom>
            <a:blipFill>
              <a:blip r:embed="rId5"/>
              <a:stretch>
                <a:fillRect t="-88822" b="-88822"/>
              </a:stretch>
            </a:blipFill>
            <a:ln w="38100" cap="sq">
              <a:gradFill>
                <a:gsLst>
                  <a:gs pos="0">
                    <a:srgbClr val="45DEEF">
                      <a:alpha val="100000"/>
                    </a:srgbClr>
                  </a:gs>
                  <a:gs pos="100000">
                    <a:srgbClr val="0074AD">
                      <a:alpha val="6500"/>
                    </a:srgbClr>
                  </a:gs>
                </a:gsLst>
                <a:lin ang="0"/>
              </a:gradFill>
              <a:prstDash val="solid"/>
              <a:miter/>
            </a:ln>
          </p:spPr>
        </p:sp>
      </p:grpSp>
      <p:sp>
        <p:nvSpPr>
          <p:cNvPr id="14" name="TextBox 14"/>
          <p:cNvSpPr txBox="1"/>
          <p:nvPr/>
        </p:nvSpPr>
        <p:spPr>
          <a:xfrm>
            <a:off x="2231235" y="642485"/>
            <a:ext cx="14144982" cy="1007968"/>
          </a:xfrm>
          <a:prstGeom prst="rect">
            <a:avLst/>
          </a:prstGeom>
        </p:spPr>
        <p:txBody>
          <a:bodyPr lIns="0" tIns="0" rIns="0" bIns="0" rtlCol="0" anchor="t">
            <a:spAutoFit/>
          </a:bodyPr>
          <a:lstStyle/>
          <a:p>
            <a:pPr algn="ctr">
              <a:lnSpc>
                <a:spcPts val="7632"/>
              </a:lnSpc>
              <a:spcBef>
                <a:spcPct val="0"/>
              </a:spcBef>
            </a:pPr>
            <a:r>
              <a:rPr lang="en-US" sz="7200" dirty="0">
                <a:solidFill>
                  <a:srgbClr val="FFFFFF"/>
                </a:solidFill>
                <a:latin typeface="TT Lakes Neue"/>
                <a:ea typeface="TT Lakes Neue"/>
                <a:cs typeface="TT Lakes Neue"/>
                <a:sym typeface="TT Lakes Neue"/>
              </a:rPr>
              <a:t>SİBER </a:t>
            </a:r>
            <a:r>
              <a:rPr lang="en-US" sz="7200" dirty="0" smtClean="0">
                <a:solidFill>
                  <a:srgbClr val="FFFFFF"/>
                </a:solidFill>
                <a:latin typeface="TT Lakes Neue"/>
                <a:ea typeface="TT Lakes Neue"/>
                <a:cs typeface="TT Lakes Neue"/>
                <a:sym typeface="TT Lakes Neue"/>
              </a:rPr>
              <a:t>GÜVENLİĞİN</a:t>
            </a:r>
            <a:r>
              <a:rPr lang="tr-TR" sz="7200" dirty="0" smtClean="0">
                <a:solidFill>
                  <a:srgbClr val="FFFFFF"/>
                </a:solidFill>
                <a:latin typeface="TT Lakes Neue"/>
                <a:ea typeface="TT Lakes Neue"/>
                <a:cs typeface="TT Lakes Neue"/>
                <a:sym typeface="TT Lakes Neue"/>
              </a:rPr>
              <a:t> ALANLARI</a:t>
            </a:r>
            <a:endParaRPr lang="en-US" sz="7200" dirty="0">
              <a:solidFill>
                <a:srgbClr val="FFFFFF"/>
              </a:solidFill>
              <a:latin typeface="TT Lakes Neue"/>
              <a:ea typeface="TT Lakes Neue"/>
              <a:cs typeface="TT Lakes Neue"/>
              <a:sym typeface="TT Lakes Neue"/>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7" name="Group 7"/>
          <p:cNvGrpSpPr/>
          <p:nvPr/>
        </p:nvGrpSpPr>
        <p:grpSpPr>
          <a:xfrm>
            <a:off x="-11996079" y="2182140"/>
            <a:ext cx="18387059" cy="3515099"/>
            <a:chOff x="0" y="0"/>
            <a:chExt cx="4842682" cy="925787"/>
          </a:xfrm>
        </p:grpSpPr>
        <p:sp>
          <p:nvSpPr>
            <p:cNvPr id="8" name="Freeform 8"/>
            <p:cNvSpPr/>
            <p:nvPr/>
          </p:nvSpPr>
          <p:spPr>
            <a:xfrm>
              <a:off x="0" y="0"/>
              <a:ext cx="4842682" cy="925787"/>
            </a:xfrm>
            <a:custGeom>
              <a:avLst/>
              <a:gdLst/>
              <a:ahLst/>
              <a:cxnLst/>
              <a:rect l="l" t="t" r="r" b="b"/>
              <a:pathLst>
                <a:path w="4842682" h="925787">
                  <a:moveTo>
                    <a:pt x="0" y="0"/>
                  </a:moveTo>
                  <a:lnTo>
                    <a:pt x="4842682" y="0"/>
                  </a:lnTo>
                  <a:lnTo>
                    <a:pt x="4842682" y="925787"/>
                  </a:lnTo>
                  <a:lnTo>
                    <a:pt x="0" y="925787"/>
                  </a:lnTo>
                  <a:close/>
                </a:path>
              </a:pathLst>
            </a:custGeom>
            <a:gradFill rotWithShape="1">
              <a:gsLst>
                <a:gs pos="0">
                  <a:srgbClr val="45DEEF">
                    <a:alpha val="100000"/>
                  </a:srgbClr>
                </a:gs>
                <a:gs pos="100000">
                  <a:srgbClr val="0074AD">
                    <a:alpha val="6500"/>
                  </a:srgbClr>
                </a:gs>
              </a:gsLst>
              <a:lin ang="0"/>
            </a:gradFill>
          </p:spPr>
        </p:sp>
        <p:sp>
          <p:nvSpPr>
            <p:cNvPr id="9" name="TextBox 9"/>
            <p:cNvSpPr txBox="1"/>
            <p:nvPr/>
          </p:nvSpPr>
          <p:spPr>
            <a:xfrm>
              <a:off x="0" y="38100"/>
              <a:ext cx="4842682" cy="887687"/>
            </a:xfrm>
            <a:prstGeom prst="rect">
              <a:avLst/>
            </a:prstGeom>
          </p:spPr>
          <p:txBody>
            <a:bodyPr lIns="50800" tIns="50800" rIns="50800" bIns="50800" rtlCol="0" anchor="ctr"/>
            <a:lstStyle/>
            <a:p>
              <a:pPr algn="ctr">
                <a:lnSpc>
                  <a:spcPts val="2473"/>
                </a:lnSpc>
              </a:pPr>
              <a:endParaRPr/>
            </a:p>
          </p:txBody>
        </p:sp>
      </p:grpSp>
      <p:grpSp>
        <p:nvGrpSpPr>
          <p:cNvPr id="10" name="Group 10"/>
          <p:cNvGrpSpPr>
            <a:grpSpLocks noChangeAspect="1"/>
          </p:cNvGrpSpPr>
          <p:nvPr/>
        </p:nvGrpSpPr>
        <p:grpSpPr>
          <a:xfrm>
            <a:off x="3321726" y="1993313"/>
            <a:ext cx="3542970" cy="7010374"/>
            <a:chOff x="0" y="0"/>
            <a:chExt cx="2620010" cy="5184140"/>
          </a:xfrm>
        </p:grpSpPr>
        <p:sp>
          <p:nvSpPr>
            <p:cNvPr id="11" name="Freeform 1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2" name="Freeform 1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2324" r="-22324"/>
              </a:stretch>
            </a:blipFill>
          </p:spPr>
        </p:sp>
        <p:sp>
          <p:nvSpPr>
            <p:cNvPr id="13" name="Freeform 1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4" name="Freeform 1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5" name="Freeform 1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6" name="Freeform 1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7" name="Freeform 1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8" name="Freeform 1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19" name="Freeform 1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20" name="TextBox 20"/>
          <p:cNvSpPr txBox="1"/>
          <p:nvPr/>
        </p:nvSpPr>
        <p:spPr>
          <a:xfrm>
            <a:off x="8303181" y="2414026"/>
            <a:ext cx="8753871" cy="1173820"/>
          </a:xfrm>
          <a:prstGeom prst="rect">
            <a:avLst/>
          </a:prstGeom>
        </p:spPr>
        <p:txBody>
          <a:bodyPr lIns="0" tIns="0" rIns="0" bIns="0" rtlCol="0" anchor="t">
            <a:spAutoFit/>
          </a:bodyPr>
          <a:lstStyle/>
          <a:p>
            <a:pPr algn="l">
              <a:lnSpc>
                <a:spcPts val="8919"/>
              </a:lnSpc>
              <a:spcBef>
                <a:spcPct val="0"/>
              </a:spcBef>
            </a:pPr>
            <a:r>
              <a:rPr lang="en-US" sz="8414">
                <a:solidFill>
                  <a:srgbClr val="FFFFFF"/>
                </a:solidFill>
                <a:latin typeface="Anton"/>
                <a:ea typeface="Anton"/>
                <a:cs typeface="Anton"/>
                <a:sym typeface="Anton"/>
              </a:rPr>
              <a:t>UYGULAMA GÜVENLİĞİ</a:t>
            </a:r>
          </a:p>
        </p:txBody>
      </p:sp>
      <p:sp>
        <p:nvSpPr>
          <p:cNvPr id="21" name="TextBox 21"/>
          <p:cNvSpPr txBox="1"/>
          <p:nvPr/>
        </p:nvSpPr>
        <p:spPr>
          <a:xfrm>
            <a:off x="8502127" y="4371961"/>
            <a:ext cx="7065453" cy="4481195"/>
          </a:xfrm>
          <a:prstGeom prst="rect">
            <a:avLst/>
          </a:prstGeom>
        </p:spPr>
        <p:txBody>
          <a:bodyPr lIns="0" tIns="0" rIns="0" bIns="0" rtlCol="0" anchor="t">
            <a:spAutoFit/>
          </a:bodyPr>
          <a:lstStyle/>
          <a:p>
            <a:pPr algn="l">
              <a:lnSpc>
                <a:spcPts val="4480"/>
              </a:lnSpc>
              <a:spcBef>
                <a:spcPct val="0"/>
              </a:spcBef>
            </a:pPr>
            <a:r>
              <a:rPr lang="en-US" sz="3200">
                <a:solidFill>
                  <a:srgbClr val="FFFFFF"/>
                </a:solidFill>
                <a:latin typeface="Raleway"/>
                <a:ea typeface="Raleway"/>
                <a:cs typeface="Raleway"/>
                <a:sym typeface="Raleway"/>
              </a:rPr>
              <a:t>Uygulama güvenliği, yazılım ve cihazların tehditlerden etkilenmemesine odaklanır. Ele geçirilmiş bir uygulama, korumak için tasarlanan verilere erişim sağlayabilir. Başarılı güvenlik, daha tasarım aşamasındayken bir program veya cihaz dağıtılmadan önce başlar.</a:t>
            </a:r>
          </a:p>
        </p:txBody>
      </p:sp>
      <p:grpSp>
        <p:nvGrpSpPr>
          <p:cNvPr id="22" name="Group 22"/>
          <p:cNvGrpSpPr/>
          <p:nvPr/>
        </p:nvGrpSpPr>
        <p:grpSpPr>
          <a:xfrm>
            <a:off x="2426769" y="5159789"/>
            <a:ext cx="2070093" cy="2408835"/>
            <a:chOff x="0" y="0"/>
            <a:chExt cx="698500" cy="812800"/>
          </a:xfrm>
        </p:grpSpPr>
        <p:sp>
          <p:nvSpPr>
            <p:cNvPr id="23" name="Freeform 2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6"/>
              <a:stretch>
                <a:fillRect l="-25826" r="-81041"/>
              </a:stretch>
            </a:blipFill>
            <a:ln w="38100" cap="sq">
              <a:gradFill>
                <a:gsLst>
                  <a:gs pos="0">
                    <a:srgbClr val="45DEEF">
                      <a:alpha val="100000"/>
                    </a:srgbClr>
                  </a:gs>
                  <a:gs pos="100000">
                    <a:srgbClr val="0074AD">
                      <a:alpha val="6500"/>
                    </a:srgbClr>
                  </a:gs>
                </a:gsLst>
                <a:lin ang="0"/>
              </a:gradFill>
              <a:prstDash val="solid"/>
              <a:miter/>
            </a:ln>
          </p:spPr>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1996079" y="2182140"/>
            <a:ext cx="21757266" cy="7076160"/>
            <a:chOff x="0" y="0"/>
            <a:chExt cx="5730309" cy="1863680"/>
          </a:xfrm>
        </p:grpSpPr>
        <p:sp>
          <p:nvSpPr>
            <p:cNvPr id="5" name="Freeform 5"/>
            <p:cNvSpPr/>
            <p:nvPr/>
          </p:nvSpPr>
          <p:spPr>
            <a:xfrm>
              <a:off x="0" y="0"/>
              <a:ext cx="5730309" cy="1863680"/>
            </a:xfrm>
            <a:custGeom>
              <a:avLst/>
              <a:gdLst/>
              <a:ahLst/>
              <a:cxnLst/>
              <a:rect l="l" t="t" r="r" b="b"/>
              <a:pathLst>
                <a:path w="5730309" h="1863680">
                  <a:moveTo>
                    <a:pt x="0" y="0"/>
                  </a:moveTo>
                  <a:lnTo>
                    <a:pt x="5730309" y="0"/>
                  </a:lnTo>
                  <a:lnTo>
                    <a:pt x="5730309" y="1863680"/>
                  </a:lnTo>
                  <a:lnTo>
                    <a:pt x="0" y="1863680"/>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30309" cy="1825580"/>
            </a:xfrm>
            <a:prstGeom prst="rect">
              <a:avLst/>
            </a:prstGeom>
          </p:spPr>
          <p:txBody>
            <a:bodyPr lIns="50800" tIns="50800" rIns="50800" bIns="50800" rtlCol="0" anchor="ctr"/>
            <a:lstStyle/>
            <a:p>
              <a:pPr algn="ctr">
                <a:lnSpc>
                  <a:spcPts val="2473"/>
                </a:lnSpc>
              </a:pPr>
              <a:endParaRPr/>
            </a:p>
          </p:txBody>
        </p:sp>
      </p:grpSp>
      <p:grpSp>
        <p:nvGrpSpPr>
          <p:cNvPr id="7" name="Group 7"/>
          <p:cNvGrpSpPr/>
          <p:nvPr/>
        </p:nvGrpSpPr>
        <p:grpSpPr>
          <a:xfrm>
            <a:off x="15083762" y="474897"/>
            <a:ext cx="2949173" cy="2582973"/>
            <a:chOff x="0" y="0"/>
            <a:chExt cx="812800" cy="711874"/>
          </a:xfrm>
        </p:grpSpPr>
        <p:sp>
          <p:nvSpPr>
            <p:cNvPr id="8" name="Freeform 8"/>
            <p:cNvSpPr/>
            <p:nvPr/>
          </p:nvSpPr>
          <p:spPr>
            <a:xfrm>
              <a:off x="0" y="0"/>
              <a:ext cx="812800" cy="711874"/>
            </a:xfrm>
            <a:custGeom>
              <a:avLst/>
              <a:gdLst/>
              <a:ahLst/>
              <a:cxnLst/>
              <a:rect l="l" t="t" r="r" b="b"/>
              <a:pathLst>
                <a:path w="812800" h="711874">
                  <a:moveTo>
                    <a:pt x="0" y="0"/>
                  </a:moveTo>
                  <a:lnTo>
                    <a:pt x="812800" y="0"/>
                  </a:lnTo>
                  <a:lnTo>
                    <a:pt x="812800" y="711874"/>
                  </a:lnTo>
                  <a:lnTo>
                    <a:pt x="0" y="711874"/>
                  </a:lnTo>
                  <a:close/>
                </a:path>
              </a:pathLst>
            </a:custGeom>
            <a:blipFill>
              <a:blip r:embed="rId5"/>
              <a:stretch>
                <a:fillRect t="-35686" b="-35686"/>
              </a:stretch>
            </a:blipFill>
            <a:ln w="38100" cap="sq">
              <a:gradFill>
                <a:gsLst>
                  <a:gs pos="0">
                    <a:srgbClr val="45DEEF">
                      <a:alpha val="100000"/>
                    </a:srgbClr>
                  </a:gs>
                  <a:gs pos="100000">
                    <a:srgbClr val="0074AD">
                      <a:alpha val="6500"/>
                    </a:srgbClr>
                  </a:gs>
                </a:gsLst>
                <a:lin ang="0"/>
              </a:gradFill>
              <a:prstDash val="solid"/>
              <a:miter/>
            </a:ln>
          </p:spPr>
        </p:sp>
      </p:grpSp>
      <p:grpSp>
        <p:nvGrpSpPr>
          <p:cNvPr id="9" name="Group 9"/>
          <p:cNvGrpSpPr/>
          <p:nvPr/>
        </p:nvGrpSpPr>
        <p:grpSpPr>
          <a:xfrm>
            <a:off x="15083762" y="6675327"/>
            <a:ext cx="2949173" cy="2582973"/>
            <a:chOff x="0" y="0"/>
            <a:chExt cx="812800" cy="711874"/>
          </a:xfrm>
        </p:grpSpPr>
        <p:sp>
          <p:nvSpPr>
            <p:cNvPr id="10" name="Freeform 10"/>
            <p:cNvSpPr/>
            <p:nvPr/>
          </p:nvSpPr>
          <p:spPr>
            <a:xfrm>
              <a:off x="0" y="0"/>
              <a:ext cx="812800" cy="711874"/>
            </a:xfrm>
            <a:custGeom>
              <a:avLst/>
              <a:gdLst/>
              <a:ahLst/>
              <a:cxnLst/>
              <a:rect l="l" t="t" r="r" b="b"/>
              <a:pathLst>
                <a:path w="812800" h="711874">
                  <a:moveTo>
                    <a:pt x="0" y="0"/>
                  </a:moveTo>
                  <a:lnTo>
                    <a:pt x="812800" y="0"/>
                  </a:lnTo>
                  <a:lnTo>
                    <a:pt x="812800" y="711874"/>
                  </a:lnTo>
                  <a:lnTo>
                    <a:pt x="0" y="711874"/>
                  </a:lnTo>
                  <a:close/>
                </a:path>
              </a:pathLst>
            </a:custGeom>
            <a:blipFill>
              <a:blip r:embed="rId6"/>
              <a:stretch>
                <a:fillRect l="-15728" r="-15728"/>
              </a:stretch>
            </a:blipFill>
            <a:ln w="38100" cap="sq">
              <a:gradFill>
                <a:gsLst>
                  <a:gs pos="0">
                    <a:srgbClr val="45DEEF">
                      <a:alpha val="100000"/>
                    </a:srgbClr>
                  </a:gs>
                  <a:gs pos="100000">
                    <a:srgbClr val="0074AD">
                      <a:alpha val="6500"/>
                    </a:srgbClr>
                  </a:gs>
                </a:gsLst>
                <a:lin ang="0"/>
              </a:gradFill>
              <a:prstDash val="solid"/>
              <a:miter/>
            </a:ln>
          </p:spPr>
        </p:sp>
      </p:grpSp>
      <p:sp>
        <p:nvSpPr>
          <p:cNvPr id="11" name="TextBox 11"/>
          <p:cNvSpPr txBox="1"/>
          <p:nvPr/>
        </p:nvSpPr>
        <p:spPr>
          <a:xfrm>
            <a:off x="5494681" y="1152525"/>
            <a:ext cx="7298638" cy="1181871"/>
          </a:xfrm>
          <a:prstGeom prst="rect">
            <a:avLst/>
          </a:prstGeom>
        </p:spPr>
        <p:txBody>
          <a:bodyPr lIns="0" tIns="0" rIns="0" bIns="0" rtlCol="0" anchor="t">
            <a:spAutoFit/>
          </a:bodyPr>
          <a:lstStyle/>
          <a:p>
            <a:pPr algn="l">
              <a:lnSpc>
                <a:spcPts val="9131"/>
              </a:lnSpc>
              <a:spcBef>
                <a:spcPct val="0"/>
              </a:spcBef>
            </a:pPr>
            <a:r>
              <a:rPr lang="en-US" sz="8614">
                <a:solidFill>
                  <a:srgbClr val="FFFFFF"/>
                </a:solidFill>
                <a:latin typeface="Anton"/>
                <a:ea typeface="Anton"/>
                <a:cs typeface="Anton"/>
                <a:sym typeface="Anton"/>
              </a:rPr>
              <a:t>BİLGİ GÜVENLİĞİ</a:t>
            </a:r>
          </a:p>
        </p:txBody>
      </p:sp>
      <p:sp>
        <p:nvSpPr>
          <p:cNvPr id="12" name="TextBox 12"/>
          <p:cNvSpPr txBox="1"/>
          <p:nvPr/>
        </p:nvSpPr>
        <p:spPr>
          <a:xfrm>
            <a:off x="2966128" y="2562787"/>
            <a:ext cx="11839309" cy="1671320"/>
          </a:xfrm>
          <a:prstGeom prst="rect">
            <a:avLst/>
          </a:prstGeom>
        </p:spPr>
        <p:txBody>
          <a:bodyPr lIns="0" tIns="0" rIns="0" bIns="0" rtlCol="0" anchor="t">
            <a:spAutoFit/>
          </a:bodyPr>
          <a:lstStyle/>
          <a:p>
            <a:pPr algn="l">
              <a:lnSpc>
                <a:spcPts val="4480"/>
              </a:lnSpc>
            </a:pPr>
            <a:r>
              <a:rPr lang="en-US" sz="3200">
                <a:solidFill>
                  <a:srgbClr val="FFFFFF"/>
                </a:solidFill>
                <a:latin typeface="Raleway"/>
                <a:ea typeface="Raleway"/>
                <a:cs typeface="Raleway"/>
                <a:sym typeface="Raleway"/>
              </a:rPr>
              <a:t>Bilgi güvenliği, hem depolama hem de aktarma sırasında verilerin bütünlüğünü ve gizliliğini korur.</a:t>
            </a:r>
          </a:p>
          <a:p>
            <a:pPr algn="l">
              <a:lnSpc>
                <a:spcPts val="4480"/>
              </a:lnSpc>
              <a:spcBef>
                <a:spcPct val="0"/>
              </a:spcBef>
            </a:pPr>
            <a:endParaRPr lang="en-US" sz="3200">
              <a:solidFill>
                <a:srgbClr val="FFFFFF"/>
              </a:solidFill>
              <a:latin typeface="Raleway"/>
              <a:ea typeface="Raleway"/>
              <a:cs typeface="Raleway"/>
              <a:sym typeface="Raleway"/>
            </a:endParaRPr>
          </a:p>
        </p:txBody>
      </p:sp>
      <p:sp>
        <p:nvSpPr>
          <p:cNvPr id="13" name="TextBox 13"/>
          <p:cNvSpPr txBox="1"/>
          <p:nvPr/>
        </p:nvSpPr>
        <p:spPr>
          <a:xfrm>
            <a:off x="3935574" y="4114383"/>
            <a:ext cx="9900417" cy="1173820"/>
          </a:xfrm>
          <a:prstGeom prst="rect">
            <a:avLst/>
          </a:prstGeom>
        </p:spPr>
        <p:txBody>
          <a:bodyPr lIns="0" tIns="0" rIns="0" bIns="0" rtlCol="0" anchor="t">
            <a:spAutoFit/>
          </a:bodyPr>
          <a:lstStyle/>
          <a:p>
            <a:pPr algn="l">
              <a:lnSpc>
                <a:spcPts val="8919"/>
              </a:lnSpc>
              <a:spcBef>
                <a:spcPct val="0"/>
              </a:spcBef>
            </a:pPr>
            <a:r>
              <a:rPr lang="en-US" sz="8414">
                <a:solidFill>
                  <a:srgbClr val="FFFFFF"/>
                </a:solidFill>
                <a:latin typeface="Anton"/>
                <a:ea typeface="Anton"/>
                <a:cs typeface="Anton"/>
                <a:sym typeface="Anton"/>
              </a:rPr>
              <a:t>OPERASYONEL GÜVENLİK</a:t>
            </a:r>
          </a:p>
        </p:txBody>
      </p:sp>
      <p:sp>
        <p:nvSpPr>
          <p:cNvPr id="14" name="TextBox 14"/>
          <p:cNvSpPr txBox="1"/>
          <p:nvPr/>
        </p:nvSpPr>
        <p:spPr>
          <a:xfrm>
            <a:off x="2846046" y="5653545"/>
            <a:ext cx="11839309" cy="3357245"/>
          </a:xfrm>
          <a:prstGeom prst="rect">
            <a:avLst/>
          </a:prstGeom>
        </p:spPr>
        <p:txBody>
          <a:bodyPr lIns="0" tIns="0" rIns="0" bIns="0" rtlCol="0" anchor="t">
            <a:spAutoFit/>
          </a:bodyPr>
          <a:lstStyle/>
          <a:p>
            <a:pPr algn="l">
              <a:lnSpc>
                <a:spcPts val="4480"/>
              </a:lnSpc>
            </a:pPr>
            <a:r>
              <a:rPr lang="en-US" sz="3200">
                <a:solidFill>
                  <a:srgbClr val="FFFFFF"/>
                </a:solidFill>
                <a:latin typeface="Raleway"/>
                <a:ea typeface="Raleway"/>
                <a:cs typeface="Raleway"/>
                <a:sym typeface="Raleway"/>
              </a:rPr>
              <a:t>Operasyonel güvenlik, veri varlıklarının işlenmesi ve korunmasına ilişkin süreçleri ve kararları içerir. Kullanıcıların bir ağa erişirken sahip oldukları izinler ve verilerin nasıl ve nerede depolanabileceğini veya paylaşılabileceğini belirleyen prosedürler bu kapsama girer.</a:t>
            </a:r>
          </a:p>
          <a:p>
            <a:pPr algn="l">
              <a:lnSpc>
                <a:spcPts val="4480"/>
              </a:lnSpc>
              <a:spcBef>
                <a:spcPct val="0"/>
              </a:spcBef>
            </a:pPr>
            <a:endParaRPr lang="en-US" sz="3200">
              <a:solidFill>
                <a:srgbClr val="FFFFFF"/>
              </a:solidFill>
              <a:latin typeface="Raleway"/>
              <a:ea typeface="Raleway"/>
              <a:cs typeface="Raleway"/>
              <a:sym typeface="Raleway"/>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7" name="Group 7"/>
          <p:cNvGrpSpPr/>
          <p:nvPr/>
        </p:nvGrpSpPr>
        <p:grpSpPr>
          <a:xfrm>
            <a:off x="-11996079" y="2182140"/>
            <a:ext cx="18387059" cy="3515099"/>
            <a:chOff x="0" y="0"/>
            <a:chExt cx="4842682" cy="925787"/>
          </a:xfrm>
        </p:grpSpPr>
        <p:sp>
          <p:nvSpPr>
            <p:cNvPr id="8" name="Freeform 8"/>
            <p:cNvSpPr/>
            <p:nvPr/>
          </p:nvSpPr>
          <p:spPr>
            <a:xfrm>
              <a:off x="0" y="0"/>
              <a:ext cx="4842682" cy="925787"/>
            </a:xfrm>
            <a:custGeom>
              <a:avLst/>
              <a:gdLst/>
              <a:ahLst/>
              <a:cxnLst/>
              <a:rect l="l" t="t" r="r" b="b"/>
              <a:pathLst>
                <a:path w="4842682" h="925787">
                  <a:moveTo>
                    <a:pt x="0" y="0"/>
                  </a:moveTo>
                  <a:lnTo>
                    <a:pt x="4842682" y="0"/>
                  </a:lnTo>
                  <a:lnTo>
                    <a:pt x="4842682" y="925787"/>
                  </a:lnTo>
                  <a:lnTo>
                    <a:pt x="0" y="925787"/>
                  </a:lnTo>
                  <a:close/>
                </a:path>
              </a:pathLst>
            </a:custGeom>
            <a:gradFill rotWithShape="1">
              <a:gsLst>
                <a:gs pos="0">
                  <a:srgbClr val="45DEEF">
                    <a:alpha val="100000"/>
                  </a:srgbClr>
                </a:gs>
                <a:gs pos="100000">
                  <a:srgbClr val="0074AD">
                    <a:alpha val="6500"/>
                  </a:srgbClr>
                </a:gs>
              </a:gsLst>
              <a:lin ang="0"/>
            </a:gradFill>
          </p:spPr>
        </p:sp>
        <p:sp>
          <p:nvSpPr>
            <p:cNvPr id="9" name="TextBox 9"/>
            <p:cNvSpPr txBox="1"/>
            <p:nvPr/>
          </p:nvSpPr>
          <p:spPr>
            <a:xfrm>
              <a:off x="0" y="38100"/>
              <a:ext cx="4842682" cy="887687"/>
            </a:xfrm>
            <a:prstGeom prst="rect">
              <a:avLst/>
            </a:prstGeom>
          </p:spPr>
          <p:txBody>
            <a:bodyPr lIns="50800" tIns="50800" rIns="50800" bIns="50800" rtlCol="0" anchor="ctr"/>
            <a:lstStyle/>
            <a:p>
              <a:pPr algn="ctr">
                <a:lnSpc>
                  <a:spcPts val="2473"/>
                </a:lnSpc>
              </a:pPr>
              <a:endParaRPr/>
            </a:p>
          </p:txBody>
        </p:sp>
      </p:grpSp>
      <p:grpSp>
        <p:nvGrpSpPr>
          <p:cNvPr id="10" name="Group 10"/>
          <p:cNvGrpSpPr/>
          <p:nvPr/>
        </p:nvGrpSpPr>
        <p:grpSpPr>
          <a:xfrm>
            <a:off x="9468359" y="7934858"/>
            <a:ext cx="2468532" cy="313375"/>
            <a:chOff x="0" y="0"/>
            <a:chExt cx="650148" cy="82535"/>
          </a:xfrm>
        </p:grpSpPr>
        <p:sp>
          <p:nvSpPr>
            <p:cNvPr id="11" name="Freeform 11"/>
            <p:cNvSpPr/>
            <p:nvPr/>
          </p:nvSpPr>
          <p:spPr>
            <a:xfrm>
              <a:off x="0" y="0"/>
              <a:ext cx="650148" cy="82535"/>
            </a:xfrm>
            <a:custGeom>
              <a:avLst/>
              <a:gdLst/>
              <a:ahLst/>
              <a:cxnLst/>
              <a:rect l="l" t="t" r="r" b="b"/>
              <a:pathLst>
                <a:path w="650148" h="82535">
                  <a:moveTo>
                    <a:pt x="0" y="0"/>
                  </a:moveTo>
                  <a:lnTo>
                    <a:pt x="650148" y="0"/>
                  </a:lnTo>
                  <a:lnTo>
                    <a:pt x="650148" y="82535"/>
                  </a:lnTo>
                  <a:lnTo>
                    <a:pt x="0" y="82535"/>
                  </a:lnTo>
                  <a:close/>
                </a:path>
              </a:pathLst>
            </a:custGeom>
            <a:gradFill rotWithShape="1">
              <a:gsLst>
                <a:gs pos="0">
                  <a:srgbClr val="45DEEF">
                    <a:alpha val="100000"/>
                  </a:srgbClr>
                </a:gs>
                <a:gs pos="100000">
                  <a:srgbClr val="0074AD">
                    <a:alpha val="6500"/>
                  </a:srgbClr>
                </a:gs>
              </a:gsLst>
              <a:lin ang="0"/>
            </a:gradFill>
          </p:spPr>
        </p:sp>
        <p:sp>
          <p:nvSpPr>
            <p:cNvPr id="12" name="TextBox 12"/>
            <p:cNvSpPr txBox="1"/>
            <p:nvPr/>
          </p:nvSpPr>
          <p:spPr>
            <a:xfrm>
              <a:off x="0" y="38100"/>
              <a:ext cx="650148" cy="44435"/>
            </a:xfrm>
            <a:prstGeom prst="rect">
              <a:avLst/>
            </a:prstGeom>
          </p:spPr>
          <p:txBody>
            <a:bodyPr lIns="50800" tIns="50800" rIns="50800" bIns="50800" rtlCol="0" anchor="ctr"/>
            <a:lstStyle/>
            <a:p>
              <a:pPr algn="ctr">
                <a:lnSpc>
                  <a:spcPts val="2473"/>
                </a:lnSpc>
              </a:pPr>
              <a:endParaRPr/>
            </a:p>
          </p:txBody>
        </p:sp>
      </p:grpSp>
      <p:grpSp>
        <p:nvGrpSpPr>
          <p:cNvPr id="13" name="Group 13"/>
          <p:cNvGrpSpPr/>
          <p:nvPr/>
        </p:nvGrpSpPr>
        <p:grpSpPr>
          <a:xfrm>
            <a:off x="2527250" y="2182140"/>
            <a:ext cx="5213049" cy="6066093"/>
            <a:chOff x="0" y="0"/>
            <a:chExt cx="698500" cy="812800"/>
          </a:xfrm>
        </p:grpSpPr>
        <p:sp>
          <p:nvSpPr>
            <p:cNvPr id="14" name="Freeform 1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t="-14372" b="-14372"/>
              </a:stretch>
            </a:blipFill>
            <a:ln w="19050" cap="sq">
              <a:gradFill>
                <a:gsLst>
                  <a:gs pos="0">
                    <a:srgbClr val="45DEEF">
                      <a:alpha val="100000"/>
                    </a:srgbClr>
                  </a:gs>
                  <a:gs pos="100000">
                    <a:srgbClr val="0074AD">
                      <a:alpha val="6500"/>
                    </a:srgbClr>
                  </a:gs>
                </a:gsLst>
                <a:lin ang="0"/>
              </a:gradFill>
              <a:prstDash val="solid"/>
              <a:miter/>
            </a:ln>
          </p:spPr>
        </p:sp>
      </p:grpSp>
      <p:sp>
        <p:nvSpPr>
          <p:cNvPr id="15" name="TextBox 15"/>
          <p:cNvSpPr txBox="1"/>
          <p:nvPr/>
        </p:nvSpPr>
        <p:spPr>
          <a:xfrm>
            <a:off x="7740299" y="2286915"/>
            <a:ext cx="10774220" cy="1173820"/>
          </a:xfrm>
          <a:prstGeom prst="rect">
            <a:avLst/>
          </a:prstGeom>
        </p:spPr>
        <p:txBody>
          <a:bodyPr lIns="0" tIns="0" rIns="0" bIns="0" rtlCol="0" anchor="t">
            <a:spAutoFit/>
          </a:bodyPr>
          <a:lstStyle/>
          <a:p>
            <a:pPr algn="l">
              <a:lnSpc>
                <a:spcPts val="8919"/>
              </a:lnSpc>
              <a:spcBef>
                <a:spcPct val="0"/>
              </a:spcBef>
            </a:pPr>
            <a:r>
              <a:rPr lang="en-US" sz="8414">
                <a:solidFill>
                  <a:srgbClr val="FFFFFF"/>
                </a:solidFill>
                <a:latin typeface="Anton"/>
                <a:ea typeface="Anton"/>
                <a:cs typeface="Anton"/>
                <a:sym typeface="Anton"/>
              </a:rPr>
              <a:t>KURTARMA VE SÜREKLİLİK</a:t>
            </a:r>
          </a:p>
        </p:txBody>
      </p:sp>
      <p:sp>
        <p:nvSpPr>
          <p:cNvPr id="16" name="TextBox 16"/>
          <p:cNvSpPr txBox="1"/>
          <p:nvPr/>
        </p:nvSpPr>
        <p:spPr>
          <a:xfrm>
            <a:off x="8073674" y="3898306"/>
            <a:ext cx="9230659" cy="6167120"/>
          </a:xfrm>
          <a:prstGeom prst="rect">
            <a:avLst/>
          </a:prstGeom>
        </p:spPr>
        <p:txBody>
          <a:bodyPr lIns="0" tIns="0" rIns="0" bIns="0" rtlCol="0" anchor="t">
            <a:spAutoFit/>
          </a:bodyPr>
          <a:lstStyle/>
          <a:p>
            <a:pPr algn="l">
              <a:lnSpc>
                <a:spcPts val="4480"/>
              </a:lnSpc>
            </a:pPr>
            <a:r>
              <a:rPr lang="en-US" sz="3200">
                <a:solidFill>
                  <a:srgbClr val="FFFFFF"/>
                </a:solidFill>
                <a:latin typeface="Raleway"/>
                <a:ea typeface="Raleway"/>
                <a:cs typeface="Raleway"/>
                <a:sym typeface="Raleway"/>
              </a:rPr>
              <a:t>Olağanüstü durum kurtarma ve iş sürekliliği, bir kuruluşun siber güvenlik olayına veya işlem ya da veri kaybına neden olan başka bir olaya nasıl yanıt verdiğini tanımlar. Olağanüstü durum kurtarma ilkeleri, kuruluşun etkinlikten öncekiyle aynı çalışma kapasitesine dönmesi için işlemlerini ve bilgilerini nasıl geri yüklediğini belirler. İş sürekliliği, belirli kaynaklar olmadan faaliyet göstermeye çalışırken kuruluşun geri çekildiği plandır.</a:t>
            </a:r>
          </a:p>
          <a:p>
            <a:pPr algn="l">
              <a:lnSpc>
                <a:spcPts val="4480"/>
              </a:lnSpc>
              <a:spcBef>
                <a:spcPct val="0"/>
              </a:spcBef>
            </a:pPr>
            <a:endParaRPr lang="en-US" sz="3200">
              <a:solidFill>
                <a:srgbClr val="FFFFFF"/>
              </a:solidFill>
              <a:latin typeface="Raleway"/>
              <a:ea typeface="Raleway"/>
              <a:cs typeface="Raleway"/>
              <a:sym typeface="Raleway"/>
            </a:endParaRPr>
          </a:p>
        </p:txBody>
      </p:sp>
      <p:grpSp>
        <p:nvGrpSpPr>
          <p:cNvPr id="17" name="Group 17"/>
          <p:cNvGrpSpPr/>
          <p:nvPr/>
        </p:nvGrpSpPr>
        <p:grpSpPr>
          <a:xfrm>
            <a:off x="1648215" y="2256341"/>
            <a:ext cx="2070093" cy="2408835"/>
            <a:chOff x="0" y="0"/>
            <a:chExt cx="698500" cy="812800"/>
          </a:xfrm>
        </p:grpSpPr>
        <p:sp>
          <p:nvSpPr>
            <p:cNvPr id="18" name="Freeform 1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6"/>
              <a:stretch>
                <a:fillRect l="-25826" r="-81041"/>
              </a:stretch>
            </a:blipFill>
            <a:ln w="38100" cap="sq">
              <a:gradFill>
                <a:gsLst>
                  <a:gs pos="0">
                    <a:srgbClr val="45DEEF">
                      <a:alpha val="100000"/>
                    </a:srgbClr>
                  </a:gs>
                  <a:gs pos="100000">
                    <a:srgbClr val="0074AD">
                      <a:alpha val="6500"/>
                    </a:srgbClr>
                  </a:gs>
                </a:gsLst>
                <a:lin ang="0"/>
              </a:gradFill>
              <a:prstDash val="solid"/>
              <a:miter/>
            </a:ln>
          </p:spPr>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7" name="Group 7"/>
          <p:cNvGrpSpPr/>
          <p:nvPr/>
        </p:nvGrpSpPr>
        <p:grpSpPr>
          <a:xfrm>
            <a:off x="-11996079" y="2182140"/>
            <a:ext cx="18387059" cy="3515099"/>
            <a:chOff x="0" y="0"/>
            <a:chExt cx="4842682" cy="925787"/>
          </a:xfrm>
        </p:grpSpPr>
        <p:sp>
          <p:nvSpPr>
            <p:cNvPr id="8" name="Freeform 8"/>
            <p:cNvSpPr/>
            <p:nvPr/>
          </p:nvSpPr>
          <p:spPr>
            <a:xfrm>
              <a:off x="0" y="0"/>
              <a:ext cx="4842682" cy="925787"/>
            </a:xfrm>
            <a:custGeom>
              <a:avLst/>
              <a:gdLst/>
              <a:ahLst/>
              <a:cxnLst/>
              <a:rect l="l" t="t" r="r" b="b"/>
              <a:pathLst>
                <a:path w="4842682" h="925787">
                  <a:moveTo>
                    <a:pt x="0" y="0"/>
                  </a:moveTo>
                  <a:lnTo>
                    <a:pt x="4842682" y="0"/>
                  </a:lnTo>
                  <a:lnTo>
                    <a:pt x="4842682" y="925787"/>
                  </a:lnTo>
                  <a:lnTo>
                    <a:pt x="0" y="925787"/>
                  </a:lnTo>
                  <a:close/>
                </a:path>
              </a:pathLst>
            </a:custGeom>
            <a:gradFill rotWithShape="1">
              <a:gsLst>
                <a:gs pos="0">
                  <a:srgbClr val="45DEEF">
                    <a:alpha val="100000"/>
                  </a:srgbClr>
                </a:gs>
                <a:gs pos="100000">
                  <a:srgbClr val="0074AD">
                    <a:alpha val="6500"/>
                  </a:srgbClr>
                </a:gs>
              </a:gsLst>
              <a:lin ang="0"/>
            </a:gradFill>
          </p:spPr>
        </p:sp>
        <p:sp>
          <p:nvSpPr>
            <p:cNvPr id="9" name="TextBox 9"/>
            <p:cNvSpPr txBox="1"/>
            <p:nvPr/>
          </p:nvSpPr>
          <p:spPr>
            <a:xfrm>
              <a:off x="0" y="38100"/>
              <a:ext cx="4842682" cy="887687"/>
            </a:xfrm>
            <a:prstGeom prst="rect">
              <a:avLst/>
            </a:prstGeom>
          </p:spPr>
          <p:txBody>
            <a:bodyPr lIns="50800" tIns="50800" rIns="50800" bIns="50800" rtlCol="0" anchor="ctr"/>
            <a:lstStyle/>
            <a:p>
              <a:pPr algn="ctr">
                <a:lnSpc>
                  <a:spcPts val="2473"/>
                </a:lnSpc>
              </a:pPr>
              <a:endParaRPr/>
            </a:p>
          </p:txBody>
        </p:sp>
      </p:grpSp>
      <p:grpSp>
        <p:nvGrpSpPr>
          <p:cNvPr id="10" name="Group 10"/>
          <p:cNvGrpSpPr/>
          <p:nvPr/>
        </p:nvGrpSpPr>
        <p:grpSpPr>
          <a:xfrm>
            <a:off x="5581722" y="4014497"/>
            <a:ext cx="3331953" cy="4061629"/>
            <a:chOff x="0" y="0"/>
            <a:chExt cx="516207" cy="629253"/>
          </a:xfrm>
        </p:grpSpPr>
        <p:sp>
          <p:nvSpPr>
            <p:cNvPr id="11" name="Freeform 11"/>
            <p:cNvSpPr/>
            <p:nvPr/>
          </p:nvSpPr>
          <p:spPr>
            <a:xfrm>
              <a:off x="0" y="0"/>
              <a:ext cx="516207" cy="629253"/>
            </a:xfrm>
            <a:custGeom>
              <a:avLst/>
              <a:gdLst/>
              <a:ahLst/>
              <a:cxnLst/>
              <a:rect l="l" t="t" r="r" b="b"/>
              <a:pathLst>
                <a:path w="516207" h="629253">
                  <a:moveTo>
                    <a:pt x="0" y="0"/>
                  </a:moveTo>
                  <a:lnTo>
                    <a:pt x="516207" y="0"/>
                  </a:lnTo>
                  <a:lnTo>
                    <a:pt x="516207" y="629253"/>
                  </a:lnTo>
                  <a:lnTo>
                    <a:pt x="0" y="629253"/>
                  </a:lnTo>
                  <a:close/>
                </a:path>
              </a:pathLst>
            </a:custGeom>
            <a:blipFill>
              <a:blip r:embed="rId5"/>
              <a:stretch>
                <a:fillRect l="-41481" r="-41481"/>
              </a:stretch>
            </a:blipFill>
            <a:ln w="38100" cap="sq">
              <a:gradFill>
                <a:gsLst>
                  <a:gs pos="0">
                    <a:srgbClr val="45DEEF">
                      <a:alpha val="100000"/>
                    </a:srgbClr>
                  </a:gs>
                  <a:gs pos="100000">
                    <a:srgbClr val="0074AD">
                      <a:alpha val="6500"/>
                    </a:srgbClr>
                  </a:gs>
                </a:gsLst>
                <a:lin ang="0"/>
              </a:gradFill>
              <a:prstDash val="solid"/>
              <a:miter/>
            </a:ln>
          </p:spPr>
        </p:sp>
      </p:grpSp>
      <p:sp>
        <p:nvSpPr>
          <p:cNvPr id="12" name="TextBox 12"/>
          <p:cNvSpPr txBox="1"/>
          <p:nvPr/>
        </p:nvSpPr>
        <p:spPr>
          <a:xfrm>
            <a:off x="1845362" y="2520435"/>
            <a:ext cx="7068313" cy="1173820"/>
          </a:xfrm>
          <a:prstGeom prst="rect">
            <a:avLst/>
          </a:prstGeom>
        </p:spPr>
        <p:txBody>
          <a:bodyPr lIns="0" tIns="0" rIns="0" bIns="0" rtlCol="0" anchor="t">
            <a:spAutoFit/>
          </a:bodyPr>
          <a:lstStyle/>
          <a:p>
            <a:pPr algn="l">
              <a:lnSpc>
                <a:spcPts val="8919"/>
              </a:lnSpc>
              <a:spcBef>
                <a:spcPct val="0"/>
              </a:spcBef>
            </a:pPr>
            <a:r>
              <a:rPr lang="en-US" sz="8414">
                <a:solidFill>
                  <a:srgbClr val="FFFFFF"/>
                </a:solidFill>
                <a:latin typeface="Anton"/>
                <a:ea typeface="Anton"/>
                <a:cs typeface="Anton"/>
                <a:sym typeface="Anton"/>
              </a:rPr>
              <a:t>KULLANICI EĞİTİMİ</a:t>
            </a:r>
          </a:p>
        </p:txBody>
      </p:sp>
      <p:grpSp>
        <p:nvGrpSpPr>
          <p:cNvPr id="13" name="Group 13"/>
          <p:cNvGrpSpPr/>
          <p:nvPr/>
        </p:nvGrpSpPr>
        <p:grpSpPr>
          <a:xfrm>
            <a:off x="1994563" y="4014497"/>
            <a:ext cx="3331953" cy="4061629"/>
            <a:chOff x="0" y="0"/>
            <a:chExt cx="516207" cy="629253"/>
          </a:xfrm>
        </p:grpSpPr>
        <p:sp>
          <p:nvSpPr>
            <p:cNvPr id="14" name="Freeform 14"/>
            <p:cNvSpPr/>
            <p:nvPr/>
          </p:nvSpPr>
          <p:spPr>
            <a:xfrm>
              <a:off x="0" y="0"/>
              <a:ext cx="516207" cy="629253"/>
            </a:xfrm>
            <a:custGeom>
              <a:avLst/>
              <a:gdLst/>
              <a:ahLst/>
              <a:cxnLst/>
              <a:rect l="l" t="t" r="r" b="b"/>
              <a:pathLst>
                <a:path w="516207" h="629253">
                  <a:moveTo>
                    <a:pt x="0" y="0"/>
                  </a:moveTo>
                  <a:lnTo>
                    <a:pt x="516207" y="0"/>
                  </a:lnTo>
                  <a:lnTo>
                    <a:pt x="516207" y="629253"/>
                  </a:lnTo>
                  <a:lnTo>
                    <a:pt x="0" y="629253"/>
                  </a:lnTo>
                  <a:close/>
                </a:path>
              </a:pathLst>
            </a:custGeom>
            <a:blipFill>
              <a:blip r:embed="rId6"/>
              <a:stretch>
                <a:fillRect l="-41481" r="-41481"/>
              </a:stretch>
            </a:blipFill>
            <a:ln w="38100" cap="sq">
              <a:gradFill>
                <a:gsLst>
                  <a:gs pos="0">
                    <a:srgbClr val="45DEEF">
                      <a:alpha val="100000"/>
                    </a:srgbClr>
                  </a:gs>
                  <a:gs pos="100000">
                    <a:srgbClr val="0074AD">
                      <a:alpha val="6500"/>
                    </a:srgbClr>
                  </a:gs>
                </a:gsLst>
                <a:lin ang="0"/>
              </a:gradFill>
              <a:prstDash val="solid"/>
              <a:miter/>
            </a:ln>
          </p:spPr>
        </p:sp>
      </p:grpSp>
      <p:sp>
        <p:nvSpPr>
          <p:cNvPr id="15" name="TextBox 15"/>
          <p:cNvSpPr txBox="1"/>
          <p:nvPr/>
        </p:nvSpPr>
        <p:spPr>
          <a:xfrm>
            <a:off x="9746598" y="3379167"/>
            <a:ext cx="7671545" cy="6167120"/>
          </a:xfrm>
          <a:prstGeom prst="rect">
            <a:avLst/>
          </a:prstGeom>
        </p:spPr>
        <p:txBody>
          <a:bodyPr lIns="0" tIns="0" rIns="0" bIns="0" rtlCol="0" anchor="t">
            <a:spAutoFit/>
          </a:bodyPr>
          <a:lstStyle/>
          <a:p>
            <a:pPr algn="l">
              <a:lnSpc>
                <a:spcPts val="4480"/>
              </a:lnSpc>
              <a:spcBef>
                <a:spcPct val="0"/>
              </a:spcBef>
            </a:pPr>
            <a:r>
              <a:rPr lang="en-US" sz="3200">
                <a:solidFill>
                  <a:srgbClr val="FFFFFF"/>
                </a:solidFill>
                <a:latin typeface="Raleway"/>
                <a:ea typeface="Raleway"/>
                <a:cs typeface="Raleway"/>
                <a:sym typeface="Raleway"/>
              </a:rPr>
              <a:t>Son kullanıcı eğitimi, en öngörülemeyen siber güvenlik faktörünü ele alır: insanlar. İyi güvenlik uygulamalarına uymayan herkes yanlışlıkla güvenli başka bir sisteme virüs bulaştırabilir. Kullanıcılara şüpheli e-posta eklerini silmeyi, tanımlanmamış USB sürücüleri takmamalarını ve diğer çeşitli önemli dersleri öğretmek, herhangi bir kuruluşun güvenliği için hayati önem taşır.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grpSp>
        <p:nvGrpSpPr>
          <p:cNvPr id="2" name="Group 2"/>
          <p:cNvGrpSpPr/>
          <p:nvPr/>
        </p:nvGrpSpPr>
        <p:grpSpPr>
          <a:xfrm>
            <a:off x="12924046" y="7036262"/>
            <a:ext cx="4335254" cy="2222038"/>
            <a:chOff x="0" y="0"/>
            <a:chExt cx="5780339" cy="2962718"/>
          </a:xfrm>
        </p:grpSpPr>
        <p:pic>
          <p:nvPicPr>
            <p:cNvPr id="3" name="Picture 3"/>
            <p:cNvPicPr>
              <a:picLocks noChangeAspect="1"/>
            </p:cNvPicPr>
            <p:nvPr/>
          </p:nvPicPr>
          <p:blipFill>
            <a:blip r:embed="rId2"/>
            <a:srcRect t="4439" b="4439"/>
            <a:stretch>
              <a:fillRect/>
            </a:stretch>
          </p:blipFill>
          <p:spPr>
            <a:xfrm>
              <a:off x="0" y="0"/>
              <a:ext cx="5780339" cy="2962718"/>
            </a:xfrm>
            <a:prstGeom prst="rect">
              <a:avLst/>
            </a:prstGeom>
          </p:spPr>
        </p:pic>
      </p:grpSp>
      <p:grpSp>
        <p:nvGrpSpPr>
          <p:cNvPr id="4" name="Group 4"/>
          <p:cNvGrpSpPr/>
          <p:nvPr/>
        </p:nvGrpSpPr>
        <p:grpSpPr>
          <a:xfrm>
            <a:off x="12927836" y="3584721"/>
            <a:ext cx="4335254" cy="2222038"/>
            <a:chOff x="0" y="0"/>
            <a:chExt cx="5780339" cy="2962718"/>
          </a:xfrm>
        </p:grpSpPr>
        <p:pic>
          <p:nvPicPr>
            <p:cNvPr id="5" name="Picture 5"/>
            <p:cNvPicPr>
              <a:picLocks noChangeAspect="1"/>
            </p:cNvPicPr>
            <p:nvPr/>
          </p:nvPicPr>
          <p:blipFill>
            <a:blip r:embed="rId3"/>
            <a:srcRect t="11534" b="11534"/>
            <a:stretch>
              <a:fillRect/>
            </a:stretch>
          </p:blipFill>
          <p:spPr>
            <a:xfrm>
              <a:off x="0" y="0"/>
              <a:ext cx="5780339" cy="2962718"/>
            </a:xfrm>
            <a:prstGeom prst="rect">
              <a:avLst/>
            </a:prstGeom>
          </p:spPr>
        </p:pic>
      </p:grpSp>
      <p:sp>
        <p:nvSpPr>
          <p:cNvPr id="6" name="TextBox 6"/>
          <p:cNvSpPr txBox="1"/>
          <p:nvPr/>
        </p:nvSpPr>
        <p:spPr>
          <a:xfrm>
            <a:off x="1028700" y="942975"/>
            <a:ext cx="16230600" cy="1300099"/>
          </a:xfrm>
          <a:prstGeom prst="rect">
            <a:avLst/>
          </a:prstGeom>
        </p:spPr>
        <p:txBody>
          <a:bodyPr lIns="0" tIns="0" rIns="0" bIns="0" rtlCol="0" anchor="t">
            <a:spAutoFit/>
          </a:bodyPr>
          <a:lstStyle/>
          <a:p>
            <a:pPr marL="0" lvl="0" indent="0" algn="l">
              <a:lnSpc>
                <a:spcPts val="8888"/>
              </a:lnSpc>
              <a:spcBef>
                <a:spcPct val="0"/>
              </a:spcBef>
            </a:pPr>
            <a:r>
              <a:rPr lang="en-US" sz="8000" b="1" spc="296">
                <a:solidFill>
                  <a:srgbClr val="F6F6F7"/>
                </a:solidFill>
                <a:latin typeface="Arial Bold"/>
                <a:ea typeface="Arial Bold"/>
                <a:cs typeface="Arial Bold"/>
                <a:sym typeface="Arial Bold"/>
              </a:rPr>
              <a:t>Yapay Zeka Nasıl Çalışır?</a:t>
            </a:r>
          </a:p>
        </p:txBody>
      </p:sp>
      <p:sp>
        <p:nvSpPr>
          <p:cNvPr id="7" name="TextBox 7"/>
          <p:cNvSpPr txBox="1"/>
          <p:nvPr/>
        </p:nvSpPr>
        <p:spPr>
          <a:xfrm>
            <a:off x="579258" y="3432321"/>
            <a:ext cx="11508695" cy="5719312"/>
          </a:xfrm>
          <a:prstGeom prst="rect">
            <a:avLst/>
          </a:prstGeom>
        </p:spPr>
        <p:txBody>
          <a:bodyPr lIns="0" tIns="0" rIns="0" bIns="0" rtlCol="0" anchor="t">
            <a:spAutoFit/>
          </a:bodyPr>
          <a:lstStyle/>
          <a:p>
            <a:pPr algn="l">
              <a:lnSpc>
                <a:spcPts val="5012"/>
              </a:lnSpc>
            </a:pPr>
            <a:r>
              <a:rPr lang="en-US" sz="3580" spc="150">
                <a:solidFill>
                  <a:srgbClr val="F6F6F7"/>
                </a:solidFill>
                <a:latin typeface="Arial"/>
                <a:ea typeface="Arial"/>
                <a:cs typeface="Arial"/>
                <a:sym typeface="Arial"/>
              </a:rPr>
              <a:t>Yapay zeka, büyük ölçekli verileri akıllı algoritmalar ve yinelemeli işlemleme ile birleştirerek çalışır. Bu süreçte, işlemlenen verilere ait desen veya özellikler yapay zekanın otomatik olarak öğrenmesini sağlar.</a:t>
            </a:r>
          </a:p>
          <a:p>
            <a:pPr algn="l">
              <a:lnSpc>
                <a:spcPts val="5012"/>
              </a:lnSpc>
            </a:pPr>
            <a:endParaRPr lang="en-US" sz="3580" spc="150">
              <a:solidFill>
                <a:srgbClr val="F6F6F7"/>
              </a:solidFill>
              <a:latin typeface="Arial"/>
              <a:ea typeface="Arial"/>
              <a:cs typeface="Arial"/>
              <a:sym typeface="Arial"/>
            </a:endParaRPr>
          </a:p>
          <a:p>
            <a:pPr algn="l">
              <a:lnSpc>
                <a:spcPts val="5012"/>
              </a:lnSpc>
              <a:spcBef>
                <a:spcPct val="0"/>
              </a:spcBef>
            </a:pPr>
            <a:r>
              <a:rPr lang="en-US" sz="3580" spc="150">
                <a:solidFill>
                  <a:srgbClr val="F6F6F7"/>
                </a:solidFill>
                <a:latin typeface="Arial"/>
                <a:ea typeface="Arial"/>
                <a:cs typeface="Arial"/>
                <a:sym typeface="Arial"/>
              </a:rPr>
              <a:t>Çeşitli işlevlere sahip yapay zeka farklı yöntem ve teknolojiler ile birlikte çalışır. Söz konusu yöntem ve teknolojiler şu şekilde özetlenebilir.</a:t>
            </a:r>
          </a:p>
        </p:txBody>
      </p:sp>
    </p:spTree>
  </p:cSld>
  <p:clrMapOvr>
    <a:masterClrMapping/>
  </p:clrMapOvr>
  <p:transition>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11" name="Group 11"/>
          <p:cNvGrpSpPr/>
          <p:nvPr/>
        </p:nvGrpSpPr>
        <p:grpSpPr>
          <a:xfrm>
            <a:off x="-14317818" y="764008"/>
            <a:ext cx="27740609" cy="1629149"/>
            <a:chOff x="0" y="0"/>
            <a:chExt cx="7306169" cy="429076"/>
          </a:xfrm>
        </p:grpSpPr>
        <p:sp>
          <p:nvSpPr>
            <p:cNvPr id="12" name="Freeform 12"/>
            <p:cNvSpPr/>
            <p:nvPr/>
          </p:nvSpPr>
          <p:spPr>
            <a:xfrm>
              <a:off x="0" y="0"/>
              <a:ext cx="7306169" cy="429076"/>
            </a:xfrm>
            <a:custGeom>
              <a:avLst/>
              <a:gdLst/>
              <a:ahLst/>
              <a:cxnLst/>
              <a:rect l="l" t="t" r="r" b="b"/>
              <a:pathLst>
                <a:path w="7306169" h="429076">
                  <a:moveTo>
                    <a:pt x="0" y="0"/>
                  </a:moveTo>
                  <a:lnTo>
                    <a:pt x="7306169" y="0"/>
                  </a:lnTo>
                  <a:lnTo>
                    <a:pt x="7306169" y="429076"/>
                  </a:lnTo>
                  <a:lnTo>
                    <a:pt x="0" y="429076"/>
                  </a:lnTo>
                  <a:close/>
                </a:path>
              </a:pathLst>
            </a:custGeom>
            <a:gradFill rotWithShape="1">
              <a:gsLst>
                <a:gs pos="0">
                  <a:srgbClr val="45DEEF">
                    <a:alpha val="100000"/>
                  </a:srgbClr>
                </a:gs>
                <a:gs pos="100000">
                  <a:srgbClr val="0074AD">
                    <a:alpha val="6500"/>
                  </a:srgbClr>
                </a:gs>
              </a:gsLst>
              <a:lin ang="0"/>
            </a:gradFill>
          </p:spPr>
        </p:sp>
        <p:sp>
          <p:nvSpPr>
            <p:cNvPr id="13" name="TextBox 13"/>
            <p:cNvSpPr txBox="1"/>
            <p:nvPr/>
          </p:nvSpPr>
          <p:spPr>
            <a:xfrm>
              <a:off x="0" y="38100"/>
              <a:ext cx="7306169" cy="390976"/>
            </a:xfrm>
            <a:prstGeom prst="rect">
              <a:avLst/>
            </a:prstGeom>
          </p:spPr>
          <p:txBody>
            <a:bodyPr lIns="50800" tIns="50800" rIns="50800" bIns="50800" rtlCol="0" anchor="ctr"/>
            <a:lstStyle/>
            <a:p>
              <a:pPr algn="ctr">
                <a:lnSpc>
                  <a:spcPts val="2473"/>
                </a:lnSpc>
              </a:pPr>
              <a:endParaRPr/>
            </a:p>
          </p:txBody>
        </p:sp>
      </p:grpSp>
      <p:sp>
        <p:nvSpPr>
          <p:cNvPr id="14" name="TextBox 14"/>
          <p:cNvSpPr txBox="1"/>
          <p:nvPr/>
        </p:nvSpPr>
        <p:spPr>
          <a:xfrm>
            <a:off x="2983709" y="1046584"/>
            <a:ext cx="12746103" cy="1168791"/>
          </a:xfrm>
          <a:prstGeom prst="rect">
            <a:avLst/>
          </a:prstGeom>
        </p:spPr>
        <p:txBody>
          <a:bodyPr lIns="0" tIns="0" rIns="0" bIns="0" rtlCol="0" anchor="t">
            <a:spAutoFit/>
          </a:bodyPr>
          <a:lstStyle/>
          <a:p>
            <a:pPr algn="ctr">
              <a:lnSpc>
                <a:spcPts val="8919"/>
              </a:lnSpc>
              <a:spcBef>
                <a:spcPct val="0"/>
              </a:spcBef>
            </a:pPr>
            <a:r>
              <a:rPr lang="en-US" sz="8414">
                <a:solidFill>
                  <a:srgbClr val="FFFFFF"/>
                </a:solidFill>
                <a:latin typeface="Anton"/>
                <a:ea typeface="Anton"/>
                <a:cs typeface="Anton"/>
                <a:sym typeface="Anton"/>
              </a:rPr>
              <a:t>SİBER GÜVENLİĞİN ALT DALLARI</a:t>
            </a:r>
          </a:p>
        </p:txBody>
      </p:sp>
      <p:sp>
        <p:nvSpPr>
          <p:cNvPr id="15" name="TextBox 15"/>
          <p:cNvSpPr txBox="1"/>
          <p:nvPr/>
        </p:nvSpPr>
        <p:spPr>
          <a:xfrm>
            <a:off x="1385294" y="2675420"/>
            <a:ext cx="3415305" cy="756617"/>
          </a:xfrm>
          <a:prstGeom prst="rect">
            <a:avLst/>
          </a:prstGeom>
        </p:spPr>
        <p:txBody>
          <a:bodyPr wrap="square" lIns="0" tIns="0" rIns="0" bIns="0" rtlCol="0" anchor="t">
            <a:spAutoFit/>
          </a:bodyPr>
          <a:lstStyle/>
          <a:p>
            <a:pPr algn="ctr">
              <a:lnSpc>
                <a:spcPts val="5936"/>
              </a:lnSpc>
              <a:spcBef>
                <a:spcPct val="0"/>
              </a:spcBef>
            </a:pPr>
            <a:r>
              <a:rPr lang="en-US" sz="5600" dirty="0" smtClean="0">
                <a:solidFill>
                  <a:srgbClr val="FFFFFF"/>
                </a:solidFill>
                <a:latin typeface="TT Lakes Neue"/>
                <a:ea typeface="TT Lakes Neue"/>
                <a:cs typeface="TT Lakes Neue"/>
                <a:sym typeface="TT Lakes Neue"/>
              </a:rPr>
              <a:t>OFANSİ</a:t>
            </a:r>
            <a:r>
              <a:rPr lang="tr-TR" sz="5600" dirty="0" smtClean="0">
                <a:solidFill>
                  <a:srgbClr val="FFFFFF"/>
                </a:solidFill>
                <a:latin typeface="TT Lakes Neue"/>
                <a:ea typeface="TT Lakes Neue"/>
                <a:cs typeface="TT Lakes Neue"/>
                <a:sym typeface="TT Lakes Neue"/>
              </a:rPr>
              <a:t>F</a:t>
            </a:r>
            <a:endParaRPr lang="en-US" sz="5600" dirty="0">
              <a:solidFill>
                <a:srgbClr val="FFFFFF"/>
              </a:solidFill>
              <a:latin typeface="TT Lakes Neue"/>
              <a:ea typeface="TT Lakes Neue"/>
              <a:cs typeface="TT Lakes Neue"/>
              <a:sym typeface="TT Lakes Neue"/>
            </a:endParaRPr>
          </a:p>
        </p:txBody>
      </p:sp>
      <p:sp>
        <p:nvSpPr>
          <p:cNvPr id="16" name="TextBox 16"/>
          <p:cNvSpPr txBox="1"/>
          <p:nvPr/>
        </p:nvSpPr>
        <p:spPr>
          <a:xfrm>
            <a:off x="2381628" y="4437588"/>
            <a:ext cx="12383965" cy="3009646"/>
          </a:xfrm>
          <a:prstGeom prst="rect">
            <a:avLst/>
          </a:prstGeom>
        </p:spPr>
        <p:txBody>
          <a:bodyPr lIns="0" tIns="0" rIns="0" bIns="0" rtlCol="0" anchor="t">
            <a:spAutoFit/>
          </a:bodyPr>
          <a:lstStyle/>
          <a:p>
            <a:pPr algn="l">
              <a:lnSpc>
                <a:spcPts val="3392"/>
              </a:lnSpc>
            </a:pPr>
            <a:r>
              <a:rPr lang="en-US" sz="3200">
                <a:solidFill>
                  <a:srgbClr val="FFFFFF"/>
                </a:solidFill>
                <a:latin typeface="TT Lakes Neue"/>
                <a:ea typeface="TT Lakes Neue"/>
                <a:cs typeface="TT Lakes Neue"/>
                <a:sym typeface="TT Lakes Neue"/>
              </a:rPr>
              <a:t>Saldırgan taraf olarak da nitelendirilen aynı zamanda kırmızı takım(red team) adı ile de bilinen dal daha çok bir sisteme sızma ve oradaki açıkları bulmak olarak nitelendirilmektedir.</a:t>
            </a:r>
          </a:p>
          <a:p>
            <a:pPr algn="l">
              <a:lnSpc>
                <a:spcPts val="3392"/>
              </a:lnSpc>
            </a:pPr>
            <a:endParaRPr lang="en-US" sz="3200">
              <a:solidFill>
                <a:srgbClr val="FFFFFF"/>
              </a:solidFill>
              <a:latin typeface="TT Lakes Neue"/>
              <a:ea typeface="TT Lakes Neue"/>
              <a:cs typeface="TT Lakes Neue"/>
              <a:sym typeface="TT Lakes Neue"/>
            </a:endParaRPr>
          </a:p>
          <a:p>
            <a:pPr algn="l">
              <a:lnSpc>
                <a:spcPts val="3392"/>
              </a:lnSpc>
            </a:pPr>
            <a:endParaRPr lang="en-US" sz="3200">
              <a:solidFill>
                <a:srgbClr val="FFFFFF"/>
              </a:solidFill>
              <a:latin typeface="TT Lakes Neue"/>
              <a:ea typeface="TT Lakes Neue"/>
              <a:cs typeface="TT Lakes Neue"/>
              <a:sym typeface="TT Lakes Neue"/>
            </a:endParaRPr>
          </a:p>
          <a:p>
            <a:pPr algn="l">
              <a:lnSpc>
                <a:spcPts val="3392"/>
              </a:lnSpc>
            </a:pPr>
            <a:r>
              <a:rPr lang="en-US" sz="3200">
                <a:solidFill>
                  <a:srgbClr val="FFFFFF"/>
                </a:solidFill>
                <a:latin typeface="TT Lakes Neue"/>
                <a:ea typeface="TT Lakes Neue"/>
                <a:cs typeface="TT Lakes Neue"/>
                <a:sym typeface="TT Lakes Neue"/>
              </a:rPr>
              <a:t>Ofansif ana dalı kendi arasında 3 alt başlık olarak incelenmektedir</a:t>
            </a:r>
          </a:p>
          <a:p>
            <a:pPr algn="l">
              <a:lnSpc>
                <a:spcPts val="3392"/>
              </a:lnSpc>
              <a:spcBef>
                <a:spcPct val="0"/>
              </a:spcBef>
            </a:pPr>
            <a:endParaRPr lang="en-US" sz="3200">
              <a:solidFill>
                <a:srgbClr val="FFFFFF"/>
              </a:solidFill>
              <a:latin typeface="TT Lakes Neue"/>
              <a:ea typeface="TT Lakes Neue"/>
              <a:cs typeface="TT Lakes Neue"/>
              <a:sym typeface="TT Lakes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7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11" name="Group 11"/>
          <p:cNvGrpSpPr/>
          <p:nvPr/>
        </p:nvGrpSpPr>
        <p:grpSpPr>
          <a:xfrm>
            <a:off x="-14317818" y="764008"/>
            <a:ext cx="27740609" cy="1629149"/>
            <a:chOff x="0" y="0"/>
            <a:chExt cx="7306169" cy="429076"/>
          </a:xfrm>
        </p:grpSpPr>
        <p:sp>
          <p:nvSpPr>
            <p:cNvPr id="12" name="Freeform 12"/>
            <p:cNvSpPr/>
            <p:nvPr/>
          </p:nvSpPr>
          <p:spPr>
            <a:xfrm>
              <a:off x="0" y="0"/>
              <a:ext cx="7306169" cy="429076"/>
            </a:xfrm>
            <a:custGeom>
              <a:avLst/>
              <a:gdLst/>
              <a:ahLst/>
              <a:cxnLst/>
              <a:rect l="l" t="t" r="r" b="b"/>
              <a:pathLst>
                <a:path w="7306169" h="429076">
                  <a:moveTo>
                    <a:pt x="0" y="0"/>
                  </a:moveTo>
                  <a:lnTo>
                    <a:pt x="7306169" y="0"/>
                  </a:lnTo>
                  <a:lnTo>
                    <a:pt x="7306169" y="429076"/>
                  </a:lnTo>
                  <a:lnTo>
                    <a:pt x="0" y="429076"/>
                  </a:lnTo>
                  <a:close/>
                </a:path>
              </a:pathLst>
            </a:custGeom>
            <a:gradFill rotWithShape="1">
              <a:gsLst>
                <a:gs pos="0">
                  <a:srgbClr val="45DEEF">
                    <a:alpha val="100000"/>
                  </a:srgbClr>
                </a:gs>
                <a:gs pos="100000">
                  <a:srgbClr val="0074AD">
                    <a:alpha val="6500"/>
                  </a:srgbClr>
                </a:gs>
              </a:gsLst>
              <a:lin ang="0"/>
            </a:gradFill>
          </p:spPr>
        </p:sp>
        <p:sp>
          <p:nvSpPr>
            <p:cNvPr id="13" name="TextBox 13"/>
            <p:cNvSpPr txBox="1"/>
            <p:nvPr/>
          </p:nvSpPr>
          <p:spPr>
            <a:xfrm>
              <a:off x="0" y="38100"/>
              <a:ext cx="7306169" cy="390976"/>
            </a:xfrm>
            <a:prstGeom prst="rect">
              <a:avLst/>
            </a:prstGeom>
          </p:spPr>
          <p:txBody>
            <a:bodyPr lIns="50800" tIns="50800" rIns="50800" bIns="50800" rtlCol="0" anchor="ctr"/>
            <a:lstStyle/>
            <a:p>
              <a:pPr algn="ctr">
                <a:lnSpc>
                  <a:spcPts val="2473"/>
                </a:lnSpc>
              </a:pPr>
              <a:endParaRPr/>
            </a:p>
          </p:txBody>
        </p:sp>
      </p:grpSp>
      <p:sp>
        <p:nvSpPr>
          <p:cNvPr id="14" name="TextBox 14"/>
          <p:cNvSpPr txBox="1"/>
          <p:nvPr/>
        </p:nvSpPr>
        <p:spPr>
          <a:xfrm>
            <a:off x="2983709" y="1046584"/>
            <a:ext cx="12746103" cy="1168791"/>
          </a:xfrm>
          <a:prstGeom prst="rect">
            <a:avLst/>
          </a:prstGeom>
        </p:spPr>
        <p:txBody>
          <a:bodyPr lIns="0" tIns="0" rIns="0" bIns="0" rtlCol="0" anchor="t">
            <a:spAutoFit/>
          </a:bodyPr>
          <a:lstStyle/>
          <a:p>
            <a:pPr algn="ctr">
              <a:lnSpc>
                <a:spcPts val="8919"/>
              </a:lnSpc>
              <a:spcBef>
                <a:spcPct val="0"/>
              </a:spcBef>
            </a:pPr>
            <a:r>
              <a:rPr lang="en-US" sz="8414">
                <a:solidFill>
                  <a:srgbClr val="FFFFFF"/>
                </a:solidFill>
                <a:latin typeface="Anton"/>
                <a:ea typeface="Anton"/>
                <a:cs typeface="Anton"/>
                <a:sym typeface="Anton"/>
              </a:rPr>
              <a:t>SİBER GÜVENLİĞİN ALT DALLARI</a:t>
            </a:r>
          </a:p>
        </p:txBody>
      </p:sp>
      <p:sp>
        <p:nvSpPr>
          <p:cNvPr id="15" name="TextBox 15"/>
          <p:cNvSpPr txBox="1"/>
          <p:nvPr/>
        </p:nvSpPr>
        <p:spPr>
          <a:xfrm>
            <a:off x="0" y="2675420"/>
            <a:ext cx="7688595" cy="1537843"/>
          </a:xfrm>
          <a:prstGeom prst="rect">
            <a:avLst/>
          </a:prstGeom>
        </p:spPr>
        <p:txBody>
          <a:bodyPr lIns="0" tIns="0" rIns="0" bIns="0" rtlCol="0" anchor="t">
            <a:spAutoFit/>
          </a:bodyPr>
          <a:lstStyle/>
          <a:p>
            <a:pPr algn="ctr">
              <a:lnSpc>
                <a:spcPts val="5936"/>
              </a:lnSpc>
            </a:pPr>
            <a:r>
              <a:rPr lang="en-US" sz="5600">
                <a:solidFill>
                  <a:srgbClr val="FFFFFF"/>
                </a:solidFill>
                <a:latin typeface="TT Lakes Neue"/>
                <a:ea typeface="TT Lakes Neue"/>
                <a:cs typeface="TT Lakes Neue"/>
                <a:sym typeface="TT Lakes Neue"/>
              </a:rPr>
              <a:t>1-Sızma Testi Uzmanı</a:t>
            </a:r>
          </a:p>
          <a:p>
            <a:pPr algn="ctr">
              <a:lnSpc>
                <a:spcPts val="5936"/>
              </a:lnSpc>
              <a:spcBef>
                <a:spcPct val="0"/>
              </a:spcBef>
            </a:pPr>
            <a:endParaRPr lang="en-US" sz="5600">
              <a:solidFill>
                <a:srgbClr val="FFFFFF"/>
              </a:solidFill>
              <a:latin typeface="TT Lakes Neue"/>
              <a:ea typeface="TT Lakes Neue"/>
              <a:cs typeface="TT Lakes Neue"/>
              <a:sym typeface="TT Lakes Neue"/>
            </a:endParaRPr>
          </a:p>
        </p:txBody>
      </p:sp>
      <p:sp>
        <p:nvSpPr>
          <p:cNvPr id="16" name="TextBox 16"/>
          <p:cNvSpPr txBox="1"/>
          <p:nvPr/>
        </p:nvSpPr>
        <p:spPr>
          <a:xfrm>
            <a:off x="2461683" y="3717095"/>
            <a:ext cx="12383965" cy="1295146"/>
          </a:xfrm>
          <a:prstGeom prst="rect">
            <a:avLst/>
          </a:prstGeom>
        </p:spPr>
        <p:txBody>
          <a:bodyPr lIns="0" tIns="0" rIns="0" bIns="0" rtlCol="0" anchor="t">
            <a:spAutoFit/>
          </a:bodyPr>
          <a:lstStyle/>
          <a:p>
            <a:pPr algn="l">
              <a:lnSpc>
                <a:spcPts val="3392"/>
              </a:lnSpc>
              <a:spcBef>
                <a:spcPct val="0"/>
              </a:spcBef>
            </a:pPr>
            <a:r>
              <a:rPr lang="en-US" sz="3200">
                <a:solidFill>
                  <a:srgbClr val="FFFFFF"/>
                </a:solidFill>
                <a:latin typeface="TT Lakes Neue"/>
                <a:ea typeface="TT Lakes Neue"/>
                <a:cs typeface="TT Lakes Neue"/>
                <a:sym typeface="TT Lakes Neue"/>
              </a:rPr>
              <a:t>Sistemlerin ve uygulamaların güvenlik açıklarını tespit etmek için saldırgan gibi davranarak testler gerçekleştiren güvenlik uzmanıdır.</a:t>
            </a:r>
          </a:p>
        </p:txBody>
      </p:sp>
      <p:sp>
        <p:nvSpPr>
          <p:cNvPr id="17" name="TextBox 17"/>
          <p:cNvSpPr txBox="1"/>
          <p:nvPr/>
        </p:nvSpPr>
        <p:spPr>
          <a:xfrm>
            <a:off x="2192753" y="5278941"/>
            <a:ext cx="14129013" cy="866521"/>
          </a:xfrm>
          <a:prstGeom prst="rect">
            <a:avLst/>
          </a:prstGeom>
        </p:spPr>
        <p:txBody>
          <a:bodyPr lIns="0" tIns="0" rIns="0" bIns="0" rtlCol="0" anchor="t">
            <a:spAutoFit/>
          </a:bodyPr>
          <a:lstStyle/>
          <a:p>
            <a:pPr algn="ctr">
              <a:lnSpc>
                <a:spcPts val="3392"/>
              </a:lnSpc>
              <a:spcBef>
                <a:spcPct val="0"/>
              </a:spcBef>
            </a:pPr>
            <a:r>
              <a:rPr lang="en-US" sz="3200">
                <a:solidFill>
                  <a:srgbClr val="FFFFFF"/>
                </a:solidFill>
                <a:latin typeface="TT Lakes Neue"/>
                <a:ea typeface="TT Lakes Neue"/>
                <a:cs typeface="TT Lakes Neue"/>
                <a:sym typeface="TT Lakes Neue"/>
              </a:rPr>
              <a:t>a) Ağ Sızma Testi Uzmanı: Kurumların ağ altyapısındaki açıkları belirlemek için ağ protokollerini, güvenlik duvarlarını ve cihazlarını test eden uzmandır.</a:t>
            </a:r>
          </a:p>
        </p:txBody>
      </p:sp>
      <p:sp>
        <p:nvSpPr>
          <p:cNvPr id="18" name="TextBox 18"/>
          <p:cNvSpPr txBox="1"/>
          <p:nvPr/>
        </p:nvSpPr>
        <p:spPr>
          <a:xfrm>
            <a:off x="2292254" y="6583612"/>
            <a:ext cx="14129013" cy="866521"/>
          </a:xfrm>
          <a:prstGeom prst="rect">
            <a:avLst/>
          </a:prstGeom>
        </p:spPr>
        <p:txBody>
          <a:bodyPr lIns="0" tIns="0" rIns="0" bIns="0" rtlCol="0" anchor="t">
            <a:spAutoFit/>
          </a:bodyPr>
          <a:lstStyle/>
          <a:p>
            <a:pPr algn="l">
              <a:lnSpc>
                <a:spcPts val="3392"/>
              </a:lnSpc>
            </a:pPr>
            <a:r>
              <a:rPr lang="en-US" sz="3200">
                <a:solidFill>
                  <a:srgbClr val="FFFFFF"/>
                </a:solidFill>
                <a:latin typeface="TT Lakes Neue"/>
                <a:ea typeface="TT Lakes Neue"/>
                <a:cs typeface="TT Lakes Neue"/>
                <a:sym typeface="TT Lakes Neue"/>
              </a:rPr>
              <a:t>b) Web Uygulama Güvenliği: Web sitelerindeki güvenlik açıklarını, SQL injection, XSS (Cross-Site Scripting) ve diğer açıkları test eden kişidir.</a:t>
            </a:r>
          </a:p>
        </p:txBody>
      </p:sp>
      <p:sp>
        <p:nvSpPr>
          <p:cNvPr id="19" name="TextBox 19"/>
          <p:cNvSpPr txBox="1"/>
          <p:nvPr/>
        </p:nvSpPr>
        <p:spPr>
          <a:xfrm>
            <a:off x="2292254" y="8123536"/>
            <a:ext cx="14129013" cy="866521"/>
          </a:xfrm>
          <a:prstGeom prst="rect">
            <a:avLst/>
          </a:prstGeom>
        </p:spPr>
        <p:txBody>
          <a:bodyPr lIns="0" tIns="0" rIns="0" bIns="0" rtlCol="0" anchor="t">
            <a:spAutoFit/>
          </a:bodyPr>
          <a:lstStyle/>
          <a:p>
            <a:pPr algn="l">
              <a:lnSpc>
                <a:spcPts val="3392"/>
              </a:lnSpc>
            </a:pPr>
            <a:r>
              <a:rPr lang="en-US" sz="3200">
                <a:solidFill>
                  <a:srgbClr val="FFFFFF"/>
                </a:solidFill>
                <a:latin typeface="TT Lakes Neue"/>
                <a:ea typeface="TT Lakes Neue"/>
                <a:cs typeface="TT Lakes Neue"/>
                <a:sym typeface="TT Lakes Neue"/>
              </a:rPr>
              <a:t>c) Mobil Uygulama Güvenliği: Mobil uygulamaları hedef alarak zararlı girişimler ve açıklar üzerinde çalışan, bunları tespit eden güvenlik uzmanıdır.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11" name="Group 11"/>
          <p:cNvGrpSpPr/>
          <p:nvPr/>
        </p:nvGrpSpPr>
        <p:grpSpPr>
          <a:xfrm>
            <a:off x="-14317818" y="764008"/>
            <a:ext cx="27740609" cy="1629149"/>
            <a:chOff x="0" y="0"/>
            <a:chExt cx="7306169" cy="429076"/>
          </a:xfrm>
        </p:grpSpPr>
        <p:sp>
          <p:nvSpPr>
            <p:cNvPr id="12" name="Freeform 12"/>
            <p:cNvSpPr/>
            <p:nvPr/>
          </p:nvSpPr>
          <p:spPr>
            <a:xfrm>
              <a:off x="0" y="0"/>
              <a:ext cx="7306169" cy="429076"/>
            </a:xfrm>
            <a:custGeom>
              <a:avLst/>
              <a:gdLst/>
              <a:ahLst/>
              <a:cxnLst/>
              <a:rect l="l" t="t" r="r" b="b"/>
              <a:pathLst>
                <a:path w="7306169" h="429076">
                  <a:moveTo>
                    <a:pt x="0" y="0"/>
                  </a:moveTo>
                  <a:lnTo>
                    <a:pt x="7306169" y="0"/>
                  </a:lnTo>
                  <a:lnTo>
                    <a:pt x="7306169" y="429076"/>
                  </a:lnTo>
                  <a:lnTo>
                    <a:pt x="0" y="429076"/>
                  </a:lnTo>
                  <a:close/>
                </a:path>
              </a:pathLst>
            </a:custGeom>
            <a:gradFill rotWithShape="1">
              <a:gsLst>
                <a:gs pos="0">
                  <a:srgbClr val="45DEEF">
                    <a:alpha val="100000"/>
                  </a:srgbClr>
                </a:gs>
                <a:gs pos="100000">
                  <a:srgbClr val="0074AD">
                    <a:alpha val="6500"/>
                  </a:srgbClr>
                </a:gs>
              </a:gsLst>
              <a:lin ang="0"/>
            </a:gradFill>
          </p:spPr>
        </p:sp>
        <p:sp>
          <p:nvSpPr>
            <p:cNvPr id="13" name="TextBox 13"/>
            <p:cNvSpPr txBox="1"/>
            <p:nvPr/>
          </p:nvSpPr>
          <p:spPr>
            <a:xfrm>
              <a:off x="0" y="38100"/>
              <a:ext cx="7306169" cy="390976"/>
            </a:xfrm>
            <a:prstGeom prst="rect">
              <a:avLst/>
            </a:prstGeom>
          </p:spPr>
          <p:txBody>
            <a:bodyPr lIns="50800" tIns="50800" rIns="50800" bIns="50800" rtlCol="0" anchor="ctr"/>
            <a:lstStyle/>
            <a:p>
              <a:pPr algn="ctr">
                <a:lnSpc>
                  <a:spcPts val="2473"/>
                </a:lnSpc>
              </a:pPr>
              <a:endParaRPr/>
            </a:p>
          </p:txBody>
        </p:sp>
      </p:grpSp>
      <p:sp>
        <p:nvSpPr>
          <p:cNvPr id="14" name="TextBox 14"/>
          <p:cNvSpPr txBox="1"/>
          <p:nvPr/>
        </p:nvSpPr>
        <p:spPr>
          <a:xfrm>
            <a:off x="2983709" y="1046584"/>
            <a:ext cx="12746103" cy="1168791"/>
          </a:xfrm>
          <a:prstGeom prst="rect">
            <a:avLst/>
          </a:prstGeom>
        </p:spPr>
        <p:txBody>
          <a:bodyPr lIns="0" tIns="0" rIns="0" bIns="0" rtlCol="0" anchor="t">
            <a:spAutoFit/>
          </a:bodyPr>
          <a:lstStyle/>
          <a:p>
            <a:pPr algn="ctr">
              <a:lnSpc>
                <a:spcPts val="8919"/>
              </a:lnSpc>
              <a:spcBef>
                <a:spcPct val="0"/>
              </a:spcBef>
            </a:pPr>
            <a:r>
              <a:rPr lang="en-US" sz="8414">
                <a:solidFill>
                  <a:srgbClr val="FFFFFF"/>
                </a:solidFill>
                <a:latin typeface="Anton"/>
                <a:ea typeface="Anton"/>
                <a:cs typeface="Anton"/>
                <a:sym typeface="Anton"/>
              </a:rPr>
              <a:t>SİBER GÜVENLİĞİN ALT DALLARI</a:t>
            </a:r>
          </a:p>
        </p:txBody>
      </p:sp>
      <p:sp>
        <p:nvSpPr>
          <p:cNvPr id="15" name="TextBox 15"/>
          <p:cNvSpPr txBox="1"/>
          <p:nvPr/>
        </p:nvSpPr>
        <p:spPr>
          <a:xfrm>
            <a:off x="0" y="2675420"/>
            <a:ext cx="7688595" cy="785368"/>
          </a:xfrm>
          <a:prstGeom prst="rect">
            <a:avLst/>
          </a:prstGeom>
        </p:spPr>
        <p:txBody>
          <a:bodyPr lIns="0" tIns="0" rIns="0" bIns="0" rtlCol="0" anchor="t">
            <a:spAutoFit/>
          </a:bodyPr>
          <a:lstStyle/>
          <a:p>
            <a:pPr algn="ctr">
              <a:lnSpc>
                <a:spcPts val="5936"/>
              </a:lnSpc>
              <a:spcBef>
                <a:spcPct val="0"/>
              </a:spcBef>
            </a:pPr>
            <a:r>
              <a:rPr lang="en-US" sz="5600">
                <a:solidFill>
                  <a:srgbClr val="FFFFFF"/>
                </a:solidFill>
                <a:latin typeface="TT Lakes Neue"/>
                <a:ea typeface="TT Lakes Neue"/>
                <a:cs typeface="TT Lakes Neue"/>
                <a:sym typeface="TT Lakes Neue"/>
              </a:rPr>
              <a:t>2. Exploit Geliştirme</a:t>
            </a:r>
          </a:p>
        </p:txBody>
      </p:sp>
      <p:sp>
        <p:nvSpPr>
          <p:cNvPr id="16" name="TextBox 16"/>
          <p:cNvSpPr txBox="1"/>
          <p:nvPr/>
        </p:nvSpPr>
        <p:spPr>
          <a:xfrm>
            <a:off x="2461683" y="3898938"/>
            <a:ext cx="12383965" cy="1295146"/>
          </a:xfrm>
          <a:prstGeom prst="rect">
            <a:avLst/>
          </a:prstGeom>
        </p:spPr>
        <p:txBody>
          <a:bodyPr lIns="0" tIns="0" rIns="0" bIns="0" rtlCol="0" anchor="t">
            <a:spAutoFit/>
          </a:bodyPr>
          <a:lstStyle/>
          <a:p>
            <a:pPr algn="l">
              <a:lnSpc>
                <a:spcPts val="3392"/>
              </a:lnSpc>
              <a:spcBef>
                <a:spcPct val="0"/>
              </a:spcBef>
            </a:pPr>
            <a:r>
              <a:rPr lang="en-US" sz="3200">
                <a:solidFill>
                  <a:srgbClr val="FFFFFF"/>
                </a:solidFill>
                <a:latin typeface="TT Lakes Neue"/>
                <a:ea typeface="TT Lakes Neue"/>
                <a:cs typeface="TT Lakes Neue"/>
                <a:sym typeface="TT Lakes Neue"/>
              </a:rPr>
              <a:t>Exploit, bir güvenlik açığından faydalanan araçtır. Exploit geliştirme, sistemdeki zayıflıkları kullanarak güvenlik protokollerini aşabilen araçlar ve kodlar yazma sürecidir.</a:t>
            </a:r>
          </a:p>
        </p:txBody>
      </p:sp>
      <p:sp>
        <p:nvSpPr>
          <p:cNvPr id="17" name="TextBox 17"/>
          <p:cNvSpPr txBox="1"/>
          <p:nvPr/>
        </p:nvSpPr>
        <p:spPr>
          <a:xfrm>
            <a:off x="2292254" y="7142866"/>
            <a:ext cx="14129013" cy="1295146"/>
          </a:xfrm>
          <a:prstGeom prst="rect">
            <a:avLst/>
          </a:prstGeom>
        </p:spPr>
        <p:txBody>
          <a:bodyPr lIns="0" tIns="0" rIns="0" bIns="0" rtlCol="0" anchor="t">
            <a:spAutoFit/>
          </a:bodyPr>
          <a:lstStyle/>
          <a:p>
            <a:pPr algn="l">
              <a:lnSpc>
                <a:spcPts val="3392"/>
              </a:lnSpc>
            </a:pPr>
            <a:r>
              <a:rPr lang="en-US" sz="3200">
                <a:solidFill>
                  <a:srgbClr val="FFFFFF"/>
                </a:solidFill>
                <a:latin typeface="TT Lakes Neue"/>
                <a:ea typeface="TT Lakes Neue"/>
                <a:cs typeface="TT Lakes Neue"/>
                <a:sym typeface="TT Lakes Neue"/>
              </a:rPr>
              <a:t>Kötü amaçlarla kullanılmak üzere tasarlanan yazılımlar üretme işlemidir. Bu yazılımlar, veri çalma, sistem kontrolünü ele geçirme veya sistemlere zarar verme gibi amaçlarla geliştirilir.</a:t>
            </a:r>
          </a:p>
        </p:txBody>
      </p:sp>
      <p:sp>
        <p:nvSpPr>
          <p:cNvPr id="18" name="TextBox 18"/>
          <p:cNvSpPr txBox="1"/>
          <p:nvPr/>
        </p:nvSpPr>
        <p:spPr>
          <a:xfrm>
            <a:off x="0" y="5785316"/>
            <a:ext cx="13592630" cy="785368"/>
          </a:xfrm>
          <a:prstGeom prst="rect">
            <a:avLst/>
          </a:prstGeom>
        </p:spPr>
        <p:txBody>
          <a:bodyPr lIns="0" tIns="0" rIns="0" bIns="0" rtlCol="0" anchor="t">
            <a:spAutoFit/>
          </a:bodyPr>
          <a:lstStyle/>
          <a:p>
            <a:pPr algn="ctr">
              <a:lnSpc>
                <a:spcPts val="5936"/>
              </a:lnSpc>
              <a:spcBef>
                <a:spcPct val="0"/>
              </a:spcBef>
            </a:pPr>
            <a:r>
              <a:rPr lang="en-US" sz="5600">
                <a:solidFill>
                  <a:srgbClr val="FFFFFF"/>
                </a:solidFill>
                <a:latin typeface="TT Lakes Neue"/>
                <a:ea typeface="TT Lakes Neue"/>
                <a:cs typeface="TT Lakes Neue"/>
                <a:sym typeface="TT Lakes Neue"/>
              </a:rPr>
              <a:t>3. Zararlı Yazılım (Malware) Geliştirme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11" name="Group 11"/>
          <p:cNvGrpSpPr/>
          <p:nvPr/>
        </p:nvGrpSpPr>
        <p:grpSpPr>
          <a:xfrm>
            <a:off x="-14317818" y="764008"/>
            <a:ext cx="27740609" cy="1629149"/>
            <a:chOff x="0" y="0"/>
            <a:chExt cx="7306169" cy="429076"/>
          </a:xfrm>
        </p:grpSpPr>
        <p:sp>
          <p:nvSpPr>
            <p:cNvPr id="12" name="Freeform 12"/>
            <p:cNvSpPr/>
            <p:nvPr/>
          </p:nvSpPr>
          <p:spPr>
            <a:xfrm>
              <a:off x="0" y="0"/>
              <a:ext cx="7306169" cy="429076"/>
            </a:xfrm>
            <a:custGeom>
              <a:avLst/>
              <a:gdLst/>
              <a:ahLst/>
              <a:cxnLst/>
              <a:rect l="l" t="t" r="r" b="b"/>
              <a:pathLst>
                <a:path w="7306169" h="429076">
                  <a:moveTo>
                    <a:pt x="0" y="0"/>
                  </a:moveTo>
                  <a:lnTo>
                    <a:pt x="7306169" y="0"/>
                  </a:lnTo>
                  <a:lnTo>
                    <a:pt x="7306169" y="429076"/>
                  </a:lnTo>
                  <a:lnTo>
                    <a:pt x="0" y="429076"/>
                  </a:lnTo>
                  <a:close/>
                </a:path>
              </a:pathLst>
            </a:custGeom>
            <a:gradFill rotWithShape="1">
              <a:gsLst>
                <a:gs pos="0">
                  <a:srgbClr val="45DEEF">
                    <a:alpha val="100000"/>
                  </a:srgbClr>
                </a:gs>
                <a:gs pos="100000">
                  <a:srgbClr val="0074AD">
                    <a:alpha val="6500"/>
                  </a:srgbClr>
                </a:gs>
              </a:gsLst>
              <a:lin ang="0"/>
            </a:gradFill>
          </p:spPr>
        </p:sp>
        <p:sp>
          <p:nvSpPr>
            <p:cNvPr id="13" name="TextBox 13"/>
            <p:cNvSpPr txBox="1"/>
            <p:nvPr/>
          </p:nvSpPr>
          <p:spPr>
            <a:xfrm>
              <a:off x="0" y="38100"/>
              <a:ext cx="7306169" cy="390976"/>
            </a:xfrm>
            <a:prstGeom prst="rect">
              <a:avLst/>
            </a:prstGeom>
          </p:spPr>
          <p:txBody>
            <a:bodyPr lIns="50800" tIns="50800" rIns="50800" bIns="50800" rtlCol="0" anchor="ctr"/>
            <a:lstStyle/>
            <a:p>
              <a:pPr algn="ctr">
                <a:lnSpc>
                  <a:spcPts val="2473"/>
                </a:lnSpc>
              </a:pPr>
              <a:endParaRPr/>
            </a:p>
          </p:txBody>
        </p:sp>
      </p:grpSp>
      <p:sp>
        <p:nvSpPr>
          <p:cNvPr id="14" name="TextBox 14"/>
          <p:cNvSpPr txBox="1"/>
          <p:nvPr/>
        </p:nvSpPr>
        <p:spPr>
          <a:xfrm>
            <a:off x="2983709" y="1046584"/>
            <a:ext cx="12746103" cy="1168791"/>
          </a:xfrm>
          <a:prstGeom prst="rect">
            <a:avLst/>
          </a:prstGeom>
        </p:spPr>
        <p:txBody>
          <a:bodyPr lIns="0" tIns="0" rIns="0" bIns="0" rtlCol="0" anchor="t">
            <a:spAutoFit/>
          </a:bodyPr>
          <a:lstStyle/>
          <a:p>
            <a:pPr algn="ctr">
              <a:lnSpc>
                <a:spcPts val="8919"/>
              </a:lnSpc>
              <a:spcBef>
                <a:spcPct val="0"/>
              </a:spcBef>
            </a:pPr>
            <a:r>
              <a:rPr lang="en-US" sz="8414">
                <a:solidFill>
                  <a:srgbClr val="FFFFFF"/>
                </a:solidFill>
                <a:latin typeface="Anton"/>
                <a:ea typeface="Anton"/>
                <a:cs typeface="Anton"/>
                <a:sym typeface="Anton"/>
              </a:rPr>
              <a:t>SİBER GÜVENLİĞİN ALT DALLARI</a:t>
            </a:r>
          </a:p>
        </p:txBody>
      </p:sp>
      <p:sp>
        <p:nvSpPr>
          <p:cNvPr id="15" name="TextBox 15"/>
          <p:cNvSpPr txBox="1"/>
          <p:nvPr/>
        </p:nvSpPr>
        <p:spPr>
          <a:xfrm>
            <a:off x="1168423" y="2675420"/>
            <a:ext cx="3860777" cy="756617"/>
          </a:xfrm>
          <a:prstGeom prst="rect">
            <a:avLst/>
          </a:prstGeom>
        </p:spPr>
        <p:txBody>
          <a:bodyPr wrap="square" lIns="0" tIns="0" rIns="0" bIns="0" rtlCol="0" anchor="t">
            <a:spAutoFit/>
          </a:bodyPr>
          <a:lstStyle/>
          <a:p>
            <a:pPr algn="ctr">
              <a:lnSpc>
                <a:spcPts val="5936"/>
              </a:lnSpc>
              <a:spcBef>
                <a:spcPct val="0"/>
              </a:spcBef>
            </a:pPr>
            <a:r>
              <a:rPr lang="en-US" sz="5600" dirty="0" smtClean="0">
                <a:solidFill>
                  <a:srgbClr val="FFFFFF"/>
                </a:solidFill>
                <a:latin typeface="TT Lakes Neue"/>
                <a:ea typeface="TT Lakes Neue"/>
                <a:cs typeface="TT Lakes Neue"/>
                <a:sym typeface="TT Lakes Neue"/>
              </a:rPr>
              <a:t>DEFANSİ</a:t>
            </a:r>
            <a:r>
              <a:rPr lang="tr-TR" sz="5600" dirty="0" smtClean="0">
                <a:solidFill>
                  <a:srgbClr val="FFFFFF"/>
                </a:solidFill>
                <a:latin typeface="TT Lakes Neue"/>
                <a:ea typeface="TT Lakes Neue"/>
                <a:cs typeface="TT Lakes Neue"/>
                <a:sym typeface="TT Lakes Neue"/>
              </a:rPr>
              <a:t>F</a:t>
            </a:r>
            <a:endParaRPr lang="en-US" sz="5600" dirty="0">
              <a:solidFill>
                <a:srgbClr val="FFFFFF"/>
              </a:solidFill>
              <a:latin typeface="TT Lakes Neue"/>
              <a:ea typeface="TT Lakes Neue"/>
              <a:cs typeface="TT Lakes Neue"/>
              <a:sym typeface="TT Lakes Neue"/>
            </a:endParaRPr>
          </a:p>
        </p:txBody>
      </p:sp>
      <p:sp>
        <p:nvSpPr>
          <p:cNvPr id="16" name="TextBox 16"/>
          <p:cNvSpPr txBox="1"/>
          <p:nvPr/>
        </p:nvSpPr>
        <p:spPr>
          <a:xfrm>
            <a:off x="2381628" y="4437588"/>
            <a:ext cx="12383965" cy="3438271"/>
          </a:xfrm>
          <a:prstGeom prst="rect">
            <a:avLst/>
          </a:prstGeom>
        </p:spPr>
        <p:txBody>
          <a:bodyPr lIns="0" tIns="0" rIns="0" bIns="0" rtlCol="0" anchor="t">
            <a:spAutoFit/>
          </a:bodyPr>
          <a:lstStyle/>
          <a:p>
            <a:pPr algn="l">
              <a:lnSpc>
                <a:spcPts val="3392"/>
              </a:lnSpc>
            </a:pPr>
            <a:r>
              <a:rPr lang="en-US" sz="3200">
                <a:solidFill>
                  <a:srgbClr val="FFFFFF"/>
                </a:solidFill>
                <a:latin typeface="TT Lakes Neue"/>
                <a:ea typeface="TT Lakes Neue"/>
                <a:cs typeface="TT Lakes Neue"/>
                <a:sym typeface="TT Lakes Neue"/>
              </a:rPr>
              <a:t>Daha çok savunma tarafını kapsayan mavi takım (blue team) olarak da adlandırılan saldırganların neler yapabileceğini bilip onlara karşı önlemler alan taraf olarak nitelendirilmektedir.</a:t>
            </a:r>
          </a:p>
          <a:p>
            <a:pPr algn="l">
              <a:lnSpc>
                <a:spcPts val="3392"/>
              </a:lnSpc>
            </a:pPr>
            <a:endParaRPr lang="en-US" sz="3200">
              <a:solidFill>
                <a:srgbClr val="FFFFFF"/>
              </a:solidFill>
              <a:latin typeface="TT Lakes Neue"/>
              <a:ea typeface="TT Lakes Neue"/>
              <a:cs typeface="TT Lakes Neue"/>
              <a:sym typeface="TT Lakes Neue"/>
            </a:endParaRPr>
          </a:p>
          <a:p>
            <a:pPr algn="l">
              <a:lnSpc>
                <a:spcPts val="3392"/>
              </a:lnSpc>
            </a:pPr>
            <a:endParaRPr lang="en-US" sz="3200">
              <a:solidFill>
                <a:srgbClr val="FFFFFF"/>
              </a:solidFill>
              <a:latin typeface="TT Lakes Neue"/>
              <a:ea typeface="TT Lakes Neue"/>
              <a:cs typeface="TT Lakes Neue"/>
              <a:sym typeface="TT Lakes Neue"/>
            </a:endParaRPr>
          </a:p>
          <a:p>
            <a:pPr algn="l">
              <a:lnSpc>
                <a:spcPts val="3392"/>
              </a:lnSpc>
            </a:pPr>
            <a:r>
              <a:rPr lang="en-US" sz="3200">
                <a:solidFill>
                  <a:srgbClr val="FFFFFF"/>
                </a:solidFill>
                <a:latin typeface="TT Lakes Neue"/>
                <a:ea typeface="TT Lakes Neue"/>
                <a:cs typeface="TT Lakes Neue"/>
                <a:sym typeface="TT Lakes Neue"/>
              </a:rPr>
              <a:t>Defansif ana dalı kendi arasında 5 alt başlık olarak incelenmektedir</a:t>
            </a:r>
          </a:p>
          <a:p>
            <a:pPr algn="l">
              <a:lnSpc>
                <a:spcPts val="3392"/>
              </a:lnSpc>
              <a:spcBef>
                <a:spcPct val="0"/>
              </a:spcBef>
            </a:pPr>
            <a:endParaRPr lang="en-US" sz="3200">
              <a:solidFill>
                <a:srgbClr val="FFFFFF"/>
              </a:solidFill>
              <a:latin typeface="TT Lakes Neue"/>
              <a:ea typeface="TT Lakes Neue"/>
              <a:cs typeface="TT Lakes Neue"/>
              <a:sym typeface="TT Lakes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11" name="Group 11"/>
          <p:cNvGrpSpPr/>
          <p:nvPr/>
        </p:nvGrpSpPr>
        <p:grpSpPr>
          <a:xfrm>
            <a:off x="-14317818" y="764008"/>
            <a:ext cx="27740609" cy="1629149"/>
            <a:chOff x="0" y="0"/>
            <a:chExt cx="7306169" cy="429076"/>
          </a:xfrm>
        </p:grpSpPr>
        <p:sp>
          <p:nvSpPr>
            <p:cNvPr id="12" name="Freeform 12"/>
            <p:cNvSpPr/>
            <p:nvPr/>
          </p:nvSpPr>
          <p:spPr>
            <a:xfrm>
              <a:off x="0" y="0"/>
              <a:ext cx="7306169" cy="429076"/>
            </a:xfrm>
            <a:custGeom>
              <a:avLst/>
              <a:gdLst/>
              <a:ahLst/>
              <a:cxnLst/>
              <a:rect l="l" t="t" r="r" b="b"/>
              <a:pathLst>
                <a:path w="7306169" h="429076">
                  <a:moveTo>
                    <a:pt x="0" y="0"/>
                  </a:moveTo>
                  <a:lnTo>
                    <a:pt x="7306169" y="0"/>
                  </a:lnTo>
                  <a:lnTo>
                    <a:pt x="7306169" y="429076"/>
                  </a:lnTo>
                  <a:lnTo>
                    <a:pt x="0" y="429076"/>
                  </a:lnTo>
                  <a:close/>
                </a:path>
              </a:pathLst>
            </a:custGeom>
            <a:gradFill rotWithShape="1">
              <a:gsLst>
                <a:gs pos="0">
                  <a:srgbClr val="45DEEF">
                    <a:alpha val="100000"/>
                  </a:srgbClr>
                </a:gs>
                <a:gs pos="100000">
                  <a:srgbClr val="0074AD">
                    <a:alpha val="6500"/>
                  </a:srgbClr>
                </a:gs>
              </a:gsLst>
              <a:lin ang="0"/>
            </a:gradFill>
          </p:spPr>
        </p:sp>
        <p:sp>
          <p:nvSpPr>
            <p:cNvPr id="13" name="TextBox 13"/>
            <p:cNvSpPr txBox="1"/>
            <p:nvPr/>
          </p:nvSpPr>
          <p:spPr>
            <a:xfrm>
              <a:off x="0" y="38100"/>
              <a:ext cx="7306169" cy="390976"/>
            </a:xfrm>
            <a:prstGeom prst="rect">
              <a:avLst/>
            </a:prstGeom>
          </p:spPr>
          <p:txBody>
            <a:bodyPr lIns="50800" tIns="50800" rIns="50800" bIns="50800" rtlCol="0" anchor="ctr"/>
            <a:lstStyle/>
            <a:p>
              <a:pPr algn="ctr">
                <a:lnSpc>
                  <a:spcPts val="2473"/>
                </a:lnSpc>
              </a:pPr>
              <a:endParaRPr/>
            </a:p>
          </p:txBody>
        </p:sp>
      </p:grpSp>
      <p:sp>
        <p:nvSpPr>
          <p:cNvPr id="14" name="TextBox 14"/>
          <p:cNvSpPr txBox="1"/>
          <p:nvPr/>
        </p:nvSpPr>
        <p:spPr>
          <a:xfrm>
            <a:off x="2983709" y="1046584"/>
            <a:ext cx="12746103" cy="1168791"/>
          </a:xfrm>
          <a:prstGeom prst="rect">
            <a:avLst/>
          </a:prstGeom>
        </p:spPr>
        <p:txBody>
          <a:bodyPr lIns="0" tIns="0" rIns="0" bIns="0" rtlCol="0" anchor="t">
            <a:spAutoFit/>
          </a:bodyPr>
          <a:lstStyle/>
          <a:p>
            <a:pPr algn="ctr">
              <a:lnSpc>
                <a:spcPts val="8919"/>
              </a:lnSpc>
              <a:spcBef>
                <a:spcPct val="0"/>
              </a:spcBef>
            </a:pPr>
            <a:r>
              <a:rPr lang="en-US" sz="8414">
                <a:solidFill>
                  <a:srgbClr val="FFFFFF"/>
                </a:solidFill>
                <a:latin typeface="Anton"/>
                <a:ea typeface="Anton"/>
                <a:cs typeface="Anton"/>
                <a:sym typeface="Anton"/>
              </a:rPr>
              <a:t>SİBER GÜVENLİĞİN ALT DALLARI</a:t>
            </a:r>
          </a:p>
        </p:txBody>
      </p:sp>
      <p:sp>
        <p:nvSpPr>
          <p:cNvPr id="15" name="TextBox 15"/>
          <p:cNvSpPr txBox="1"/>
          <p:nvPr/>
        </p:nvSpPr>
        <p:spPr>
          <a:xfrm>
            <a:off x="0" y="2459832"/>
            <a:ext cx="16014285" cy="1537843"/>
          </a:xfrm>
          <a:prstGeom prst="rect">
            <a:avLst/>
          </a:prstGeom>
        </p:spPr>
        <p:txBody>
          <a:bodyPr lIns="0" tIns="0" rIns="0" bIns="0" rtlCol="0" anchor="t">
            <a:spAutoFit/>
          </a:bodyPr>
          <a:lstStyle/>
          <a:p>
            <a:pPr algn="ctr">
              <a:lnSpc>
                <a:spcPts val="5936"/>
              </a:lnSpc>
              <a:spcBef>
                <a:spcPct val="0"/>
              </a:spcBef>
            </a:pPr>
            <a:r>
              <a:rPr lang="en-US" sz="5600">
                <a:solidFill>
                  <a:srgbClr val="FFFFFF"/>
                </a:solidFill>
                <a:latin typeface="TT Lakes Neue"/>
                <a:ea typeface="TT Lakes Neue"/>
                <a:cs typeface="TT Lakes Neue"/>
                <a:sym typeface="TT Lakes Neue"/>
              </a:rPr>
              <a:t>1. SOC - Security Operation Center (Güvenlik Operasyon Merkezi) Analisti</a:t>
            </a:r>
          </a:p>
        </p:txBody>
      </p:sp>
      <p:sp>
        <p:nvSpPr>
          <p:cNvPr id="16" name="TextBox 16"/>
          <p:cNvSpPr txBox="1"/>
          <p:nvPr/>
        </p:nvSpPr>
        <p:spPr>
          <a:xfrm>
            <a:off x="1495121" y="4226275"/>
            <a:ext cx="12944348" cy="1723771"/>
          </a:xfrm>
          <a:prstGeom prst="rect">
            <a:avLst/>
          </a:prstGeom>
        </p:spPr>
        <p:txBody>
          <a:bodyPr lIns="0" tIns="0" rIns="0" bIns="0" rtlCol="0" anchor="t">
            <a:spAutoFit/>
          </a:bodyPr>
          <a:lstStyle/>
          <a:p>
            <a:pPr algn="l">
              <a:lnSpc>
                <a:spcPts val="3392"/>
              </a:lnSpc>
            </a:pPr>
            <a:r>
              <a:rPr lang="en-US" sz="3200">
                <a:solidFill>
                  <a:srgbClr val="FFFFFF"/>
                </a:solidFill>
                <a:latin typeface="TT Lakes Neue"/>
                <a:ea typeface="TT Lakes Neue"/>
                <a:cs typeface="TT Lakes Neue"/>
                <a:sym typeface="TT Lakes Neue"/>
              </a:rPr>
              <a:t>Bir kurumun güvenliğini tehdit eden olayları 7/24 izleyen, analiz eden ve müdahale eden uzmanlardır. SOC analistleri, olası saldırıları tespit etmek ve engellemek için güvenlik olaylarını izler.</a:t>
            </a:r>
          </a:p>
          <a:p>
            <a:pPr algn="l">
              <a:lnSpc>
                <a:spcPts val="3392"/>
              </a:lnSpc>
              <a:spcBef>
                <a:spcPct val="0"/>
              </a:spcBef>
            </a:pPr>
            <a:endParaRPr lang="en-US" sz="3200">
              <a:solidFill>
                <a:srgbClr val="FFFFFF"/>
              </a:solidFill>
              <a:latin typeface="TT Lakes Neue"/>
              <a:ea typeface="TT Lakes Neue"/>
              <a:cs typeface="TT Lakes Neue"/>
              <a:sym typeface="TT Lakes Neue"/>
            </a:endParaRPr>
          </a:p>
        </p:txBody>
      </p:sp>
      <p:sp>
        <p:nvSpPr>
          <p:cNvPr id="17" name="TextBox 17"/>
          <p:cNvSpPr txBox="1"/>
          <p:nvPr/>
        </p:nvSpPr>
        <p:spPr>
          <a:xfrm>
            <a:off x="307481" y="6007452"/>
            <a:ext cx="7508472" cy="785368"/>
          </a:xfrm>
          <a:prstGeom prst="rect">
            <a:avLst/>
          </a:prstGeom>
        </p:spPr>
        <p:txBody>
          <a:bodyPr lIns="0" tIns="0" rIns="0" bIns="0" rtlCol="0" anchor="t">
            <a:spAutoFit/>
          </a:bodyPr>
          <a:lstStyle/>
          <a:p>
            <a:pPr algn="ctr">
              <a:lnSpc>
                <a:spcPts val="5936"/>
              </a:lnSpc>
              <a:spcBef>
                <a:spcPct val="0"/>
              </a:spcBef>
            </a:pPr>
            <a:r>
              <a:rPr lang="en-US" sz="5600">
                <a:solidFill>
                  <a:srgbClr val="FFFFFF"/>
                </a:solidFill>
                <a:latin typeface="TT Lakes Neue"/>
                <a:ea typeface="TT Lakes Neue"/>
                <a:cs typeface="TT Lakes Neue"/>
                <a:sym typeface="TT Lakes Neue"/>
              </a:rPr>
              <a:t>2. Adli Bilişim Uzmanı</a:t>
            </a:r>
          </a:p>
        </p:txBody>
      </p:sp>
      <p:sp>
        <p:nvSpPr>
          <p:cNvPr id="18" name="TextBox 18"/>
          <p:cNvSpPr txBox="1"/>
          <p:nvPr/>
        </p:nvSpPr>
        <p:spPr>
          <a:xfrm>
            <a:off x="1343778" y="7021420"/>
            <a:ext cx="12944348" cy="1295146"/>
          </a:xfrm>
          <a:prstGeom prst="rect">
            <a:avLst/>
          </a:prstGeom>
        </p:spPr>
        <p:txBody>
          <a:bodyPr lIns="0" tIns="0" rIns="0" bIns="0" rtlCol="0" anchor="t">
            <a:spAutoFit/>
          </a:bodyPr>
          <a:lstStyle/>
          <a:p>
            <a:pPr algn="l">
              <a:lnSpc>
                <a:spcPts val="3392"/>
              </a:lnSpc>
              <a:spcBef>
                <a:spcPct val="0"/>
              </a:spcBef>
            </a:pPr>
            <a:r>
              <a:rPr lang="en-US" sz="3200">
                <a:solidFill>
                  <a:srgbClr val="FFFFFF"/>
                </a:solidFill>
                <a:latin typeface="TT Lakes Neue"/>
                <a:ea typeface="TT Lakes Neue"/>
                <a:cs typeface="TT Lakes Neue"/>
                <a:sym typeface="TT Lakes Neue"/>
              </a:rPr>
              <a:t>Dijital cihazlarda gerçekleştirilen suçları analiz eden, delil toplayan ve bu delilleri mahkemede kullanılabilir şekilde sunan güvenlik uzmanıdır. Dijital izleri takip ederek olayların kaynağını tespit eder.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11" name="Group 11"/>
          <p:cNvGrpSpPr/>
          <p:nvPr/>
        </p:nvGrpSpPr>
        <p:grpSpPr>
          <a:xfrm>
            <a:off x="-14317818" y="764008"/>
            <a:ext cx="27740609" cy="1629149"/>
            <a:chOff x="0" y="0"/>
            <a:chExt cx="7306169" cy="429076"/>
          </a:xfrm>
        </p:grpSpPr>
        <p:sp>
          <p:nvSpPr>
            <p:cNvPr id="12" name="Freeform 12"/>
            <p:cNvSpPr/>
            <p:nvPr/>
          </p:nvSpPr>
          <p:spPr>
            <a:xfrm>
              <a:off x="0" y="0"/>
              <a:ext cx="7306169" cy="429076"/>
            </a:xfrm>
            <a:custGeom>
              <a:avLst/>
              <a:gdLst/>
              <a:ahLst/>
              <a:cxnLst/>
              <a:rect l="l" t="t" r="r" b="b"/>
              <a:pathLst>
                <a:path w="7306169" h="429076">
                  <a:moveTo>
                    <a:pt x="0" y="0"/>
                  </a:moveTo>
                  <a:lnTo>
                    <a:pt x="7306169" y="0"/>
                  </a:lnTo>
                  <a:lnTo>
                    <a:pt x="7306169" y="429076"/>
                  </a:lnTo>
                  <a:lnTo>
                    <a:pt x="0" y="429076"/>
                  </a:lnTo>
                  <a:close/>
                </a:path>
              </a:pathLst>
            </a:custGeom>
            <a:gradFill rotWithShape="1">
              <a:gsLst>
                <a:gs pos="0">
                  <a:srgbClr val="45DEEF">
                    <a:alpha val="100000"/>
                  </a:srgbClr>
                </a:gs>
                <a:gs pos="100000">
                  <a:srgbClr val="0074AD">
                    <a:alpha val="6500"/>
                  </a:srgbClr>
                </a:gs>
              </a:gsLst>
              <a:lin ang="0"/>
            </a:gradFill>
          </p:spPr>
        </p:sp>
        <p:sp>
          <p:nvSpPr>
            <p:cNvPr id="13" name="TextBox 13"/>
            <p:cNvSpPr txBox="1"/>
            <p:nvPr/>
          </p:nvSpPr>
          <p:spPr>
            <a:xfrm>
              <a:off x="0" y="38100"/>
              <a:ext cx="7306169" cy="390976"/>
            </a:xfrm>
            <a:prstGeom prst="rect">
              <a:avLst/>
            </a:prstGeom>
          </p:spPr>
          <p:txBody>
            <a:bodyPr lIns="50800" tIns="50800" rIns="50800" bIns="50800" rtlCol="0" anchor="ctr"/>
            <a:lstStyle/>
            <a:p>
              <a:pPr algn="ctr">
                <a:lnSpc>
                  <a:spcPts val="2473"/>
                </a:lnSpc>
              </a:pPr>
              <a:endParaRPr/>
            </a:p>
          </p:txBody>
        </p:sp>
      </p:grpSp>
      <p:sp>
        <p:nvSpPr>
          <p:cNvPr id="14" name="TextBox 14"/>
          <p:cNvSpPr txBox="1"/>
          <p:nvPr/>
        </p:nvSpPr>
        <p:spPr>
          <a:xfrm>
            <a:off x="2983709" y="1046584"/>
            <a:ext cx="12746103" cy="1168791"/>
          </a:xfrm>
          <a:prstGeom prst="rect">
            <a:avLst/>
          </a:prstGeom>
        </p:spPr>
        <p:txBody>
          <a:bodyPr lIns="0" tIns="0" rIns="0" bIns="0" rtlCol="0" anchor="t">
            <a:spAutoFit/>
          </a:bodyPr>
          <a:lstStyle/>
          <a:p>
            <a:pPr algn="ctr">
              <a:lnSpc>
                <a:spcPts val="8919"/>
              </a:lnSpc>
              <a:spcBef>
                <a:spcPct val="0"/>
              </a:spcBef>
            </a:pPr>
            <a:r>
              <a:rPr lang="en-US" sz="8414">
                <a:solidFill>
                  <a:srgbClr val="FFFFFF"/>
                </a:solidFill>
                <a:latin typeface="Anton"/>
                <a:ea typeface="Anton"/>
                <a:cs typeface="Anton"/>
                <a:sym typeface="Anton"/>
              </a:rPr>
              <a:t>SİBER GÜVENLİĞİN ALT DALLARI</a:t>
            </a:r>
          </a:p>
        </p:txBody>
      </p:sp>
      <p:sp>
        <p:nvSpPr>
          <p:cNvPr id="15" name="TextBox 15"/>
          <p:cNvSpPr txBox="1"/>
          <p:nvPr/>
        </p:nvSpPr>
        <p:spPr>
          <a:xfrm>
            <a:off x="0" y="2459832"/>
            <a:ext cx="9790031" cy="785368"/>
          </a:xfrm>
          <a:prstGeom prst="rect">
            <a:avLst/>
          </a:prstGeom>
        </p:spPr>
        <p:txBody>
          <a:bodyPr lIns="0" tIns="0" rIns="0" bIns="0" rtlCol="0" anchor="t">
            <a:spAutoFit/>
          </a:bodyPr>
          <a:lstStyle/>
          <a:p>
            <a:pPr algn="ctr">
              <a:lnSpc>
                <a:spcPts val="5936"/>
              </a:lnSpc>
              <a:spcBef>
                <a:spcPct val="0"/>
              </a:spcBef>
            </a:pPr>
            <a:r>
              <a:rPr lang="en-US" sz="5600">
                <a:solidFill>
                  <a:srgbClr val="FFFFFF"/>
                </a:solidFill>
                <a:latin typeface="TT Lakes Neue"/>
                <a:ea typeface="TT Lakes Neue"/>
                <a:cs typeface="TT Lakes Neue"/>
                <a:sym typeface="TT Lakes Neue"/>
              </a:rPr>
              <a:t>3. Sistem Güvenliği Uzmanı</a:t>
            </a:r>
          </a:p>
        </p:txBody>
      </p:sp>
      <p:sp>
        <p:nvSpPr>
          <p:cNvPr id="16" name="TextBox 16"/>
          <p:cNvSpPr txBox="1"/>
          <p:nvPr/>
        </p:nvSpPr>
        <p:spPr>
          <a:xfrm>
            <a:off x="1646481" y="3668628"/>
            <a:ext cx="12944348" cy="866521"/>
          </a:xfrm>
          <a:prstGeom prst="rect">
            <a:avLst/>
          </a:prstGeom>
        </p:spPr>
        <p:txBody>
          <a:bodyPr lIns="0" tIns="0" rIns="0" bIns="0" rtlCol="0" anchor="t">
            <a:spAutoFit/>
          </a:bodyPr>
          <a:lstStyle/>
          <a:p>
            <a:pPr algn="l">
              <a:lnSpc>
                <a:spcPts val="3392"/>
              </a:lnSpc>
              <a:spcBef>
                <a:spcPct val="0"/>
              </a:spcBef>
            </a:pPr>
            <a:r>
              <a:rPr lang="en-US" sz="3200">
                <a:solidFill>
                  <a:srgbClr val="FFFFFF"/>
                </a:solidFill>
                <a:latin typeface="TT Lakes Neue"/>
                <a:ea typeface="TT Lakes Neue"/>
                <a:cs typeface="TT Lakes Neue"/>
                <a:sym typeface="TT Lakes Neue"/>
              </a:rPr>
              <a:t>Kurumların ağ, işletim sistemi ve donanım güvenliğini sağlayan uzmandır. Güvenlik açıklarını önleyici çözümler geliştirir.</a:t>
            </a:r>
          </a:p>
        </p:txBody>
      </p:sp>
      <p:sp>
        <p:nvSpPr>
          <p:cNvPr id="17" name="TextBox 17"/>
          <p:cNvSpPr txBox="1"/>
          <p:nvPr/>
        </p:nvSpPr>
        <p:spPr>
          <a:xfrm>
            <a:off x="610183" y="4995076"/>
            <a:ext cx="9179848" cy="785368"/>
          </a:xfrm>
          <a:prstGeom prst="rect">
            <a:avLst/>
          </a:prstGeom>
        </p:spPr>
        <p:txBody>
          <a:bodyPr lIns="0" tIns="0" rIns="0" bIns="0" rtlCol="0" anchor="t">
            <a:spAutoFit/>
          </a:bodyPr>
          <a:lstStyle/>
          <a:p>
            <a:pPr algn="ctr">
              <a:lnSpc>
                <a:spcPts val="5936"/>
              </a:lnSpc>
              <a:spcBef>
                <a:spcPct val="0"/>
              </a:spcBef>
            </a:pPr>
            <a:r>
              <a:rPr lang="en-US" sz="5600">
                <a:solidFill>
                  <a:srgbClr val="FFFFFF"/>
                </a:solidFill>
                <a:latin typeface="TT Lakes Neue"/>
                <a:ea typeface="TT Lakes Neue"/>
                <a:cs typeface="TT Lakes Neue"/>
                <a:sym typeface="TT Lakes Neue"/>
              </a:rPr>
              <a:t>a) Zafiyet Yönetim Uzmanı</a:t>
            </a:r>
          </a:p>
        </p:txBody>
      </p:sp>
      <p:sp>
        <p:nvSpPr>
          <p:cNvPr id="18" name="TextBox 18"/>
          <p:cNvSpPr txBox="1"/>
          <p:nvPr/>
        </p:nvSpPr>
        <p:spPr>
          <a:xfrm>
            <a:off x="1646481" y="6221320"/>
            <a:ext cx="12944348" cy="866521"/>
          </a:xfrm>
          <a:prstGeom prst="rect">
            <a:avLst/>
          </a:prstGeom>
        </p:spPr>
        <p:txBody>
          <a:bodyPr lIns="0" tIns="0" rIns="0" bIns="0" rtlCol="0" anchor="t">
            <a:spAutoFit/>
          </a:bodyPr>
          <a:lstStyle/>
          <a:p>
            <a:pPr algn="l">
              <a:lnSpc>
                <a:spcPts val="3392"/>
              </a:lnSpc>
              <a:spcBef>
                <a:spcPct val="0"/>
              </a:spcBef>
            </a:pPr>
            <a:r>
              <a:rPr lang="en-US" sz="3200">
                <a:solidFill>
                  <a:srgbClr val="FFFFFF"/>
                </a:solidFill>
                <a:latin typeface="TT Lakes Neue"/>
                <a:ea typeface="TT Lakes Neue"/>
                <a:cs typeface="TT Lakes Neue"/>
                <a:sym typeface="TT Lakes Neue"/>
              </a:rPr>
              <a:t> Sistemlerdeki güvenlik açıklarını tarar, analiz eder ve bu açıkların kapatılmasına yönelik çözümler sunar.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11" name="Group 11"/>
          <p:cNvGrpSpPr/>
          <p:nvPr/>
        </p:nvGrpSpPr>
        <p:grpSpPr>
          <a:xfrm>
            <a:off x="-14317818" y="764008"/>
            <a:ext cx="27740609" cy="1629149"/>
            <a:chOff x="0" y="0"/>
            <a:chExt cx="7306169" cy="429076"/>
          </a:xfrm>
        </p:grpSpPr>
        <p:sp>
          <p:nvSpPr>
            <p:cNvPr id="12" name="Freeform 12"/>
            <p:cNvSpPr/>
            <p:nvPr/>
          </p:nvSpPr>
          <p:spPr>
            <a:xfrm>
              <a:off x="0" y="0"/>
              <a:ext cx="7306169" cy="429076"/>
            </a:xfrm>
            <a:custGeom>
              <a:avLst/>
              <a:gdLst/>
              <a:ahLst/>
              <a:cxnLst/>
              <a:rect l="l" t="t" r="r" b="b"/>
              <a:pathLst>
                <a:path w="7306169" h="429076">
                  <a:moveTo>
                    <a:pt x="0" y="0"/>
                  </a:moveTo>
                  <a:lnTo>
                    <a:pt x="7306169" y="0"/>
                  </a:lnTo>
                  <a:lnTo>
                    <a:pt x="7306169" y="429076"/>
                  </a:lnTo>
                  <a:lnTo>
                    <a:pt x="0" y="429076"/>
                  </a:lnTo>
                  <a:close/>
                </a:path>
              </a:pathLst>
            </a:custGeom>
            <a:gradFill rotWithShape="1">
              <a:gsLst>
                <a:gs pos="0">
                  <a:srgbClr val="45DEEF">
                    <a:alpha val="100000"/>
                  </a:srgbClr>
                </a:gs>
                <a:gs pos="100000">
                  <a:srgbClr val="0074AD">
                    <a:alpha val="6500"/>
                  </a:srgbClr>
                </a:gs>
              </a:gsLst>
              <a:lin ang="0"/>
            </a:gradFill>
          </p:spPr>
        </p:sp>
        <p:sp>
          <p:nvSpPr>
            <p:cNvPr id="13" name="TextBox 13"/>
            <p:cNvSpPr txBox="1"/>
            <p:nvPr/>
          </p:nvSpPr>
          <p:spPr>
            <a:xfrm>
              <a:off x="0" y="38100"/>
              <a:ext cx="7306169" cy="390976"/>
            </a:xfrm>
            <a:prstGeom prst="rect">
              <a:avLst/>
            </a:prstGeom>
          </p:spPr>
          <p:txBody>
            <a:bodyPr lIns="50800" tIns="50800" rIns="50800" bIns="50800" rtlCol="0" anchor="ctr"/>
            <a:lstStyle/>
            <a:p>
              <a:pPr algn="ctr">
                <a:lnSpc>
                  <a:spcPts val="2473"/>
                </a:lnSpc>
              </a:pPr>
              <a:endParaRPr/>
            </a:p>
          </p:txBody>
        </p:sp>
      </p:grpSp>
      <p:sp>
        <p:nvSpPr>
          <p:cNvPr id="14" name="TextBox 14"/>
          <p:cNvSpPr txBox="1"/>
          <p:nvPr/>
        </p:nvSpPr>
        <p:spPr>
          <a:xfrm>
            <a:off x="2983709" y="1046584"/>
            <a:ext cx="12746103" cy="1168791"/>
          </a:xfrm>
          <a:prstGeom prst="rect">
            <a:avLst/>
          </a:prstGeom>
        </p:spPr>
        <p:txBody>
          <a:bodyPr lIns="0" tIns="0" rIns="0" bIns="0" rtlCol="0" anchor="t">
            <a:spAutoFit/>
          </a:bodyPr>
          <a:lstStyle/>
          <a:p>
            <a:pPr algn="ctr">
              <a:lnSpc>
                <a:spcPts val="8919"/>
              </a:lnSpc>
              <a:spcBef>
                <a:spcPct val="0"/>
              </a:spcBef>
            </a:pPr>
            <a:r>
              <a:rPr lang="en-US" sz="8414">
                <a:solidFill>
                  <a:srgbClr val="FFFFFF"/>
                </a:solidFill>
                <a:latin typeface="Anton"/>
                <a:ea typeface="Anton"/>
                <a:cs typeface="Anton"/>
                <a:sym typeface="Anton"/>
              </a:rPr>
              <a:t>SİBER GÜVENLİĞİN ALT DALLARI</a:t>
            </a:r>
          </a:p>
        </p:txBody>
      </p:sp>
      <p:sp>
        <p:nvSpPr>
          <p:cNvPr id="15" name="TextBox 15"/>
          <p:cNvSpPr txBox="1"/>
          <p:nvPr/>
        </p:nvSpPr>
        <p:spPr>
          <a:xfrm>
            <a:off x="0" y="2459832"/>
            <a:ext cx="9930127" cy="785368"/>
          </a:xfrm>
          <a:prstGeom prst="rect">
            <a:avLst/>
          </a:prstGeom>
        </p:spPr>
        <p:txBody>
          <a:bodyPr lIns="0" tIns="0" rIns="0" bIns="0" rtlCol="0" anchor="t">
            <a:spAutoFit/>
          </a:bodyPr>
          <a:lstStyle/>
          <a:p>
            <a:pPr algn="ctr">
              <a:lnSpc>
                <a:spcPts val="5936"/>
              </a:lnSpc>
              <a:spcBef>
                <a:spcPct val="0"/>
              </a:spcBef>
            </a:pPr>
            <a:r>
              <a:rPr lang="en-US" sz="5600">
                <a:solidFill>
                  <a:srgbClr val="FFFFFF"/>
                </a:solidFill>
                <a:latin typeface="TT Lakes Neue"/>
                <a:ea typeface="TT Lakes Neue"/>
                <a:cs typeface="TT Lakes Neue"/>
                <a:sym typeface="TT Lakes Neue"/>
              </a:rPr>
              <a:t>4. Yazılım Güvenliği Uzmanı</a:t>
            </a:r>
          </a:p>
        </p:txBody>
      </p:sp>
      <p:sp>
        <p:nvSpPr>
          <p:cNvPr id="16" name="TextBox 16"/>
          <p:cNvSpPr txBox="1"/>
          <p:nvPr/>
        </p:nvSpPr>
        <p:spPr>
          <a:xfrm>
            <a:off x="1495121" y="3848354"/>
            <a:ext cx="12944348" cy="1295146"/>
          </a:xfrm>
          <a:prstGeom prst="rect">
            <a:avLst/>
          </a:prstGeom>
        </p:spPr>
        <p:txBody>
          <a:bodyPr lIns="0" tIns="0" rIns="0" bIns="0" rtlCol="0" anchor="t">
            <a:spAutoFit/>
          </a:bodyPr>
          <a:lstStyle/>
          <a:p>
            <a:pPr algn="l">
              <a:lnSpc>
                <a:spcPts val="3392"/>
              </a:lnSpc>
              <a:spcBef>
                <a:spcPct val="0"/>
              </a:spcBef>
            </a:pPr>
            <a:r>
              <a:rPr lang="en-US" sz="3200">
                <a:solidFill>
                  <a:srgbClr val="FFFFFF"/>
                </a:solidFill>
                <a:latin typeface="TT Lakes Neue"/>
                <a:ea typeface="TT Lakes Neue"/>
                <a:cs typeface="TT Lakes Neue"/>
                <a:sym typeface="TT Lakes Neue"/>
              </a:rPr>
              <a:t>Yazılım projelerinde, güvenlik açıklarını önlemek için kodları analiz eden ve yazılımların daha güvenli hale gelmesini sağlayan kişidir. Güvenli yazılım geliştirme süreçlerini uygular.</a:t>
            </a:r>
          </a:p>
        </p:txBody>
      </p:sp>
      <p:sp>
        <p:nvSpPr>
          <p:cNvPr id="17" name="TextBox 17"/>
          <p:cNvSpPr txBox="1"/>
          <p:nvPr/>
        </p:nvSpPr>
        <p:spPr>
          <a:xfrm>
            <a:off x="307481" y="5762625"/>
            <a:ext cx="11991536" cy="785368"/>
          </a:xfrm>
          <a:prstGeom prst="rect">
            <a:avLst/>
          </a:prstGeom>
        </p:spPr>
        <p:txBody>
          <a:bodyPr lIns="0" tIns="0" rIns="0" bIns="0" rtlCol="0" anchor="t">
            <a:spAutoFit/>
          </a:bodyPr>
          <a:lstStyle/>
          <a:p>
            <a:pPr algn="ctr">
              <a:lnSpc>
                <a:spcPts val="5936"/>
              </a:lnSpc>
              <a:spcBef>
                <a:spcPct val="0"/>
              </a:spcBef>
            </a:pPr>
            <a:r>
              <a:rPr lang="en-US" sz="5600">
                <a:solidFill>
                  <a:srgbClr val="FFFFFF"/>
                </a:solidFill>
                <a:latin typeface="TT Lakes Neue"/>
                <a:ea typeface="TT Lakes Neue"/>
                <a:cs typeface="TT Lakes Neue"/>
                <a:sym typeface="TT Lakes Neue"/>
              </a:rPr>
              <a:t>5. Malware (Zararlı Yazılım) Analisti</a:t>
            </a:r>
          </a:p>
        </p:txBody>
      </p:sp>
      <p:sp>
        <p:nvSpPr>
          <p:cNvPr id="18" name="TextBox 18"/>
          <p:cNvSpPr txBox="1"/>
          <p:nvPr/>
        </p:nvSpPr>
        <p:spPr>
          <a:xfrm>
            <a:off x="1343778" y="7021420"/>
            <a:ext cx="12944348" cy="1723771"/>
          </a:xfrm>
          <a:prstGeom prst="rect">
            <a:avLst/>
          </a:prstGeom>
        </p:spPr>
        <p:txBody>
          <a:bodyPr lIns="0" tIns="0" rIns="0" bIns="0" rtlCol="0" anchor="t">
            <a:spAutoFit/>
          </a:bodyPr>
          <a:lstStyle/>
          <a:p>
            <a:pPr algn="l">
              <a:lnSpc>
                <a:spcPts val="3392"/>
              </a:lnSpc>
              <a:spcBef>
                <a:spcPct val="0"/>
              </a:spcBef>
            </a:pPr>
            <a:r>
              <a:rPr lang="en-US" sz="3200">
                <a:solidFill>
                  <a:srgbClr val="FFFFFF"/>
                </a:solidFill>
                <a:latin typeface="TT Lakes Neue"/>
                <a:ea typeface="TT Lakes Neue"/>
                <a:cs typeface="TT Lakes Neue"/>
                <a:sym typeface="TT Lakes Neue"/>
              </a:rPr>
              <a:t>Zararlı yazılımları analiz eden, çalışma prensiplerini inceleyen ve bu zararlı yazılımlara karşı korunma yollarını geliştiren uzmandır. Çoğunlukla antivirüs yazılımlarında ve güvenlik çözümlerinde çalışırlar.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11" name="Group 11"/>
          <p:cNvGrpSpPr/>
          <p:nvPr/>
        </p:nvGrpSpPr>
        <p:grpSpPr>
          <a:xfrm>
            <a:off x="-11996079" y="2182140"/>
            <a:ext cx="18387059" cy="3515099"/>
            <a:chOff x="0" y="0"/>
            <a:chExt cx="4842682" cy="925787"/>
          </a:xfrm>
        </p:grpSpPr>
        <p:sp>
          <p:nvSpPr>
            <p:cNvPr id="12" name="Freeform 12"/>
            <p:cNvSpPr/>
            <p:nvPr/>
          </p:nvSpPr>
          <p:spPr>
            <a:xfrm>
              <a:off x="0" y="0"/>
              <a:ext cx="4842682" cy="925787"/>
            </a:xfrm>
            <a:custGeom>
              <a:avLst/>
              <a:gdLst/>
              <a:ahLst/>
              <a:cxnLst/>
              <a:rect l="l" t="t" r="r" b="b"/>
              <a:pathLst>
                <a:path w="4842682" h="925787">
                  <a:moveTo>
                    <a:pt x="0" y="0"/>
                  </a:moveTo>
                  <a:lnTo>
                    <a:pt x="4842682" y="0"/>
                  </a:lnTo>
                  <a:lnTo>
                    <a:pt x="4842682" y="925787"/>
                  </a:lnTo>
                  <a:lnTo>
                    <a:pt x="0" y="925787"/>
                  </a:lnTo>
                  <a:close/>
                </a:path>
              </a:pathLst>
            </a:custGeom>
            <a:gradFill rotWithShape="1">
              <a:gsLst>
                <a:gs pos="0">
                  <a:srgbClr val="45DEEF">
                    <a:alpha val="100000"/>
                  </a:srgbClr>
                </a:gs>
                <a:gs pos="100000">
                  <a:srgbClr val="0074AD">
                    <a:alpha val="6500"/>
                  </a:srgbClr>
                </a:gs>
              </a:gsLst>
              <a:lin ang="0"/>
            </a:gradFill>
          </p:spPr>
        </p:sp>
        <p:sp>
          <p:nvSpPr>
            <p:cNvPr id="13" name="TextBox 13"/>
            <p:cNvSpPr txBox="1"/>
            <p:nvPr/>
          </p:nvSpPr>
          <p:spPr>
            <a:xfrm>
              <a:off x="0" y="38100"/>
              <a:ext cx="4842682" cy="887687"/>
            </a:xfrm>
            <a:prstGeom prst="rect">
              <a:avLst/>
            </a:prstGeom>
          </p:spPr>
          <p:txBody>
            <a:bodyPr lIns="50800" tIns="50800" rIns="50800" bIns="50800" rtlCol="0" anchor="ctr"/>
            <a:lstStyle/>
            <a:p>
              <a:pPr algn="ctr">
                <a:lnSpc>
                  <a:spcPts val="2473"/>
                </a:lnSpc>
              </a:pPr>
              <a:endParaRPr/>
            </a:p>
          </p:txBody>
        </p:sp>
      </p:grpSp>
      <p:grpSp>
        <p:nvGrpSpPr>
          <p:cNvPr id="14" name="Group 14"/>
          <p:cNvGrpSpPr/>
          <p:nvPr/>
        </p:nvGrpSpPr>
        <p:grpSpPr>
          <a:xfrm>
            <a:off x="9144000" y="7724080"/>
            <a:ext cx="2468532" cy="313375"/>
            <a:chOff x="0" y="0"/>
            <a:chExt cx="650148" cy="82535"/>
          </a:xfrm>
        </p:grpSpPr>
        <p:sp>
          <p:nvSpPr>
            <p:cNvPr id="15" name="Freeform 15"/>
            <p:cNvSpPr/>
            <p:nvPr/>
          </p:nvSpPr>
          <p:spPr>
            <a:xfrm>
              <a:off x="0" y="0"/>
              <a:ext cx="650148" cy="82535"/>
            </a:xfrm>
            <a:custGeom>
              <a:avLst/>
              <a:gdLst/>
              <a:ahLst/>
              <a:cxnLst/>
              <a:rect l="l" t="t" r="r" b="b"/>
              <a:pathLst>
                <a:path w="650148" h="82535">
                  <a:moveTo>
                    <a:pt x="0" y="0"/>
                  </a:moveTo>
                  <a:lnTo>
                    <a:pt x="650148" y="0"/>
                  </a:lnTo>
                  <a:lnTo>
                    <a:pt x="650148" y="82535"/>
                  </a:lnTo>
                  <a:lnTo>
                    <a:pt x="0" y="82535"/>
                  </a:lnTo>
                  <a:close/>
                </a:path>
              </a:pathLst>
            </a:custGeom>
            <a:gradFill rotWithShape="1">
              <a:gsLst>
                <a:gs pos="0">
                  <a:srgbClr val="45DEEF">
                    <a:alpha val="100000"/>
                  </a:srgbClr>
                </a:gs>
                <a:gs pos="100000">
                  <a:srgbClr val="0074AD">
                    <a:alpha val="6500"/>
                  </a:srgbClr>
                </a:gs>
              </a:gsLst>
              <a:lin ang="0"/>
            </a:gradFill>
          </p:spPr>
        </p:sp>
        <p:sp>
          <p:nvSpPr>
            <p:cNvPr id="16" name="TextBox 16"/>
            <p:cNvSpPr txBox="1"/>
            <p:nvPr/>
          </p:nvSpPr>
          <p:spPr>
            <a:xfrm>
              <a:off x="0" y="38100"/>
              <a:ext cx="650148" cy="44435"/>
            </a:xfrm>
            <a:prstGeom prst="rect">
              <a:avLst/>
            </a:prstGeom>
          </p:spPr>
          <p:txBody>
            <a:bodyPr lIns="50800" tIns="50800" rIns="50800" bIns="50800" rtlCol="0" anchor="ctr"/>
            <a:lstStyle/>
            <a:p>
              <a:pPr algn="ctr">
                <a:lnSpc>
                  <a:spcPts val="2473"/>
                </a:lnSpc>
              </a:pPr>
              <a:endParaRPr/>
            </a:p>
          </p:txBody>
        </p:sp>
      </p:grpSp>
      <p:sp>
        <p:nvSpPr>
          <p:cNvPr id="17" name="Freeform 17"/>
          <p:cNvSpPr/>
          <p:nvPr/>
        </p:nvSpPr>
        <p:spPr>
          <a:xfrm>
            <a:off x="726788" y="223164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 xmlns:asvg="http://schemas.microsoft.com/office/drawing/2016/SVG/main" r:embed="rId8"/>
                </a:ext>
              </a:extLst>
            </a:blip>
            <a:stretch>
              <a:fillRect/>
            </a:stretch>
          </a:blipFill>
        </p:spPr>
      </p:sp>
      <p:sp>
        <p:nvSpPr>
          <p:cNvPr id="18" name="TextBox 18"/>
          <p:cNvSpPr txBox="1"/>
          <p:nvPr/>
        </p:nvSpPr>
        <p:spPr>
          <a:xfrm>
            <a:off x="2535833" y="847880"/>
            <a:ext cx="13477099" cy="1173820"/>
          </a:xfrm>
          <a:prstGeom prst="rect">
            <a:avLst/>
          </a:prstGeom>
        </p:spPr>
        <p:txBody>
          <a:bodyPr lIns="0" tIns="0" rIns="0" bIns="0" rtlCol="0" anchor="t">
            <a:spAutoFit/>
          </a:bodyPr>
          <a:lstStyle/>
          <a:p>
            <a:pPr algn="l">
              <a:lnSpc>
                <a:spcPts val="8919"/>
              </a:lnSpc>
              <a:spcBef>
                <a:spcPct val="0"/>
              </a:spcBef>
            </a:pPr>
            <a:r>
              <a:rPr lang="en-US" sz="8414">
                <a:solidFill>
                  <a:srgbClr val="FFFFFF"/>
                </a:solidFill>
                <a:latin typeface="Anton"/>
                <a:ea typeface="Anton"/>
                <a:cs typeface="Anton"/>
                <a:sym typeface="Anton"/>
              </a:rPr>
              <a:t>YAPAY ZEKA VE SIBER GÜVENLIK</a:t>
            </a:r>
          </a:p>
        </p:txBody>
      </p:sp>
      <p:sp>
        <p:nvSpPr>
          <p:cNvPr id="19" name="TextBox 19"/>
          <p:cNvSpPr txBox="1"/>
          <p:nvPr/>
        </p:nvSpPr>
        <p:spPr>
          <a:xfrm>
            <a:off x="9065968" y="2701870"/>
            <a:ext cx="7255798" cy="6167120"/>
          </a:xfrm>
          <a:prstGeom prst="rect">
            <a:avLst/>
          </a:prstGeom>
        </p:spPr>
        <p:txBody>
          <a:bodyPr lIns="0" tIns="0" rIns="0" bIns="0" rtlCol="0" anchor="t">
            <a:spAutoFit/>
          </a:bodyPr>
          <a:lstStyle/>
          <a:p>
            <a:pPr algn="l">
              <a:lnSpc>
                <a:spcPts val="4480"/>
              </a:lnSpc>
            </a:pPr>
            <a:r>
              <a:rPr lang="en-US" sz="3200">
                <a:solidFill>
                  <a:srgbClr val="FFFFFF"/>
                </a:solidFill>
                <a:latin typeface="Raleway"/>
                <a:ea typeface="Raleway"/>
                <a:cs typeface="Raleway"/>
                <a:sym typeface="Raleway"/>
              </a:rPr>
              <a:t>Yapay zeka (AI) ve siber güvenlik, günümüzde birbirini tamamlayan iki kritik teknoloji alanıdır. Yapay zeka, siber tehditlerin daha hızlı algılanması, analiz edilmesi ve önlenmesi konusunda siber güvenliğe önemli katkılarda bulunur. Aynı şekilde, yapay zeka kullanımıyla gelişen yeni tehditlere karşı da özel güvenlik önlemlerinin alınmasını gerektirir.</a:t>
            </a:r>
          </a:p>
          <a:p>
            <a:pPr algn="l">
              <a:lnSpc>
                <a:spcPts val="4480"/>
              </a:lnSpc>
              <a:spcBef>
                <a:spcPct val="0"/>
              </a:spcBef>
            </a:pPr>
            <a:endParaRPr lang="en-US" sz="3200">
              <a:solidFill>
                <a:srgbClr val="FFFFFF"/>
              </a:solidFill>
              <a:latin typeface="Raleway"/>
              <a:ea typeface="Raleway"/>
              <a:cs typeface="Raleway"/>
              <a:sym typeface="Raleway"/>
            </a:endParaRPr>
          </a:p>
        </p:txBody>
      </p:sp>
      <p:grpSp>
        <p:nvGrpSpPr>
          <p:cNvPr id="20" name="Group 20"/>
          <p:cNvGrpSpPr>
            <a:grpSpLocks noChangeAspect="1"/>
          </p:cNvGrpSpPr>
          <p:nvPr/>
        </p:nvGrpSpPr>
        <p:grpSpPr>
          <a:xfrm>
            <a:off x="2784188" y="6618659"/>
            <a:ext cx="5003137" cy="2869739"/>
            <a:chOff x="0" y="0"/>
            <a:chExt cx="7981950" cy="4578350"/>
          </a:xfrm>
        </p:grpSpPr>
        <p:sp>
          <p:nvSpPr>
            <p:cNvPr id="21" name="Freeform 21"/>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22" name="Freeform 22"/>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id="23" name="Freeform 23"/>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id="24" name="Freeform 24"/>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id="25" name="Freeform 25"/>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9"/>
              <a:stretch>
                <a:fillRect t="-3228" b="-3228"/>
              </a:stretch>
            </a:blipFill>
          </p:spPr>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11" name="Group 11"/>
          <p:cNvGrpSpPr/>
          <p:nvPr/>
        </p:nvGrpSpPr>
        <p:grpSpPr>
          <a:xfrm>
            <a:off x="-11996079" y="2182140"/>
            <a:ext cx="21757266" cy="7076160"/>
            <a:chOff x="0" y="0"/>
            <a:chExt cx="5730309" cy="1863680"/>
          </a:xfrm>
        </p:grpSpPr>
        <p:sp>
          <p:nvSpPr>
            <p:cNvPr id="12" name="Freeform 12"/>
            <p:cNvSpPr/>
            <p:nvPr/>
          </p:nvSpPr>
          <p:spPr>
            <a:xfrm>
              <a:off x="0" y="0"/>
              <a:ext cx="5730309" cy="1863680"/>
            </a:xfrm>
            <a:custGeom>
              <a:avLst/>
              <a:gdLst/>
              <a:ahLst/>
              <a:cxnLst/>
              <a:rect l="l" t="t" r="r" b="b"/>
              <a:pathLst>
                <a:path w="5730309" h="1863680">
                  <a:moveTo>
                    <a:pt x="0" y="0"/>
                  </a:moveTo>
                  <a:lnTo>
                    <a:pt x="5730309" y="0"/>
                  </a:lnTo>
                  <a:lnTo>
                    <a:pt x="5730309" y="1863680"/>
                  </a:lnTo>
                  <a:lnTo>
                    <a:pt x="0" y="1863680"/>
                  </a:lnTo>
                  <a:close/>
                </a:path>
              </a:pathLst>
            </a:custGeom>
            <a:gradFill rotWithShape="1">
              <a:gsLst>
                <a:gs pos="0">
                  <a:srgbClr val="45DEEF">
                    <a:alpha val="100000"/>
                  </a:srgbClr>
                </a:gs>
                <a:gs pos="100000">
                  <a:srgbClr val="0074AD">
                    <a:alpha val="6500"/>
                  </a:srgbClr>
                </a:gs>
              </a:gsLst>
              <a:lin ang="0"/>
            </a:gradFill>
          </p:spPr>
        </p:sp>
        <p:sp>
          <p:nvSpPr>
            <p:cNvPr id="13" name="TextBox 13"/>
            <p:cNvSpPr txBox="1"/>
            <p:nvPr/>
          </p:nvSpPr>
          <p:spPr>
            <a:xfrm>
              <a:off x="0" y="38100"/>
              <a:ext cx="5730309" cy="1825580"/>
            </a:xfrm>
            <a:prstGeom prst="rect">
              <a:avLst/>
            </a:prstGeom>
          </p:spPr>
          <p:txBody>
            <a:bodyPr lIns="50800" tIns="50800" rIns="50800" bIns="50800" rtlCol="0" anchor="ctr"/>
            <a:lstStyle/>
            <a:p>
              <a:pPr algn="ctr">
                <a:lnSpc>
                  <a:spcPts val="2473"/>
                </a:lnSpc>
              </a:pPr>
              <a:endParaRPr/>
            </a:p>
          </p:txBody>
        </p:sp>
      </p:grpSp>
      <p:grpSp>
        <p:nvGrpSpPr>
          <p:cNvPr id="14" name="Group 14"/>
          <p:cNvGrpSpPr/>
          <p:nvPr/>
        </p:nvGrpSpPr>
        <p:grpSpPr>
          <a:xfrm>
            <a:off x="16031344" y="3155562"/>
            <a:ext cx="1227956" cy="1428894"/>
            <a:chOff x="0" y="0"/>
            <a:chExt cx="698500" cy="812800"/>
          </a:xfrm>
        </p:grpSpPr>
        <p:sp>
          <p:nvSpPr>
            <p:cNvPr id="15" name="Freeform 1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45DEEF">
                    <a:alpha val="100000"/>
                  </a:srgbClr>
                </a:gs>
                <a:gs pos="100000">
                  <a:srgbClr val="0074AD">
                    <a:alpha val="6500"/>
                  </a:srgbClr>
                </a:gs>
              </a:gsLst>
              <a:lin ang="0"/>
            </a:gradFill>
          </p:spPr>
        </p:sp>
        <p:sp>
          <p:nvSpPr>
            <p:cNvPr id="16" name="TextBox 16"/>
            <p:cNvSpPr txBox="1"/>
            <p:nvPr/>
          </p:nvSpPr>
          <p:spPr>
            <a:xfrm>
              <a:off x="0" y="92075"/>
              <a:ext cx="698500" cy="581025"/>
            </a:xfrm>
            <a:prstGeom prst="rect">
              <a:avLst/>
            </a:prstGeom>
          </p:spPr>
          <p:txBody>
            <a:bodyPr lIns="50800" tIns="50800" rIns="50800" bIns="50800" rtlCol="0" anchor="ctr"/>
            <a:lstStyle/>
            <a:p>
              <a:pPr algn="ctr">
                <a:lnSpc>
                  <a:spcPts val="2212"/>
                </a:lnSpc>
              </a:pPr>
              <a:endParaRPr/>
            </a:p>
          </p:txBody>
        </p:sp>
      </p:grpSp>
      <p:sp>
        <p:nvSpPr>
          <p:cNvPr id="17" name="TextBox 17"/>
          <p:cNvSpPr txBox="1"/>
          <p:nvPr/>
        </p:nvSpPr>
        <p:spPr>
          <a:xfrm>
            <a:off x="1028700" y="579695"/>
            <a:ext cx="16510407" cy="1173820"/>
          </a:xfrm>
          <a:prstGeom prst="rect">
            <a:avLst/>
          </a:prstGeom>
        </p:spPr>
        <p:txBody>
          <a:bodyPr lIns="0" tIns="0" rIns="0" bIns="0" rtlCol="0" anchor="t">
            <a:spAutoFit/>
          </a:bodyPr>
          <a:lstStyle/>
          <a:p>
            <a:pPr algn="l">
              <a:lnSpc>
                <a:spcPts val="8919"/>
              </a:lnSpc>
              <a:spcBef>
                <a:spcPct val="0"/>
              </a:spcBef>
            </a:pPr>
            <a:r>
              <a:rPr lang="en-US" sz="8414">
                <a:solidFill>
                  <a:srgbClr val="FFFFFF"/>
                </a:solidFill>
                <a:latin typeface="Anton"/>
                <a:ea typeface="Anton"/>
                <a:cs typeface="Anton"/>
                <a:sym typeface="Anton"/>
              </a:rPr>
              <a:t>SIBER GÜVENLIKTE YAPAY ZEKA KULLANIMI</a:t>
            </a:r>
          </a:p>
        </p:txBody>
      </p:sp>
      <p:sp>
        <p:nvSpPr>
          <p:cNvPr id="18" name="TextBox 18"/>
          <p:cNvSpPr txBox="1"/>
          <p:nvPr/>
        </p:nvSpPr>
        <p:spPr>
          <a:xfrm>
            <a:off x="1495121" y="2286565"/>
            <a:ext cx="13377866" cy="1671320"/>
          </a:xfrm>
          <a:prstGeom prst="rect">
            <a:avLst/>
          </a:prstGeom>
        </p:spPr>
        <p:txBody>
          <a:bodyPr lIns="0" tIns="0" rIns="0" bIns="0" rtlCol="0" anchor="t">
            <a:spAutoFit/>
          </a:bodyPr>
          <a:lstStyle/>
          <a:p>
            <a:pPr marL="690881" lvl="1" indent="-345440" algn="l">
              <a:lnSpc>
                <a:spcPts val="4480"/>
              </a:lnSpc>
              <a:buFont typeface="Arial"/>
              <a:buChar char="•"/>
            </a:pPr>
            <a:r>
              <a:rPr lang="en-US" sz="3200">
                <a:solidFill>
                  <a:srgbClr val="FFFFFF"/>
                </a:solidFill>
                <a:latin typeface="Raleway"/>
                <a:ea typeface="Raleway"/>
                <a:cs typeface="Raleway"/>
                <a:sym typeface="Raleway"/>
              </a:rPr>
              <a:t>Tehdit Algılama: AI, büyük veri setlerini analiz ederek kötü amaçlı etkinlikleri hızlıca tespit eder.</a:t>
            </a:r>
          </a:p>
          <a:p>
            <a:pPr algn="l">
              <a:lnSpc>
                <a:spcPts val="4480"/>
              </a:lnSpc>
              <a:spcBef>
                <a:spcPct val="0"/>
              </a:spcBef>
            </a:pPr>
            <a:endParaRPr lang="en-US" sz="3200">
              <a:solidFill>
                <a:srgbClr val="FFFFFF"/>
              </a:solidFill>
              <a:latin typeface="Raleway"/>
              <a:ea typeface="Raleway"/>
              <a:cs typeface="Raleway"/>
              <a:sym typeface="Raleway"/>
            </a:endParaRPr>
          </a:p>
        </p:txBody>
      </p:sp>
      <p:sp>
        <p:nvSpPr>
          <p:cNvPr id="19" name="TextBox 19"/>
          <p:cNvSpPr txBox="1"/>
          <p:nvPr/>
        </p:nvSpPr>
        <p:spPr>
          <a:xfrm>
            <a:off x="740506" y="3567824"/>
            <a:ext cx="14345305" cy="2152396"/>
          </a:xfrm>
          <a:prstGeom prst="rect">
            <a:avLst/>
          </a:prstGeom>
        </p:spPr>
        <p:txBody>
          <a:bodyPr lIns="0" tIns="0" rIns="0" bIns="0" rtlCol="0" anchor="t">
            <a:spAutoFit/>
          </a:bodyPr>
          <a:lstStyle/>
          <a:p>
            <a:pPr marL="1381761" lvl="2" indent="-460587" algn="l">
              <a:lnSpc>
                <a:spcPts val="3392"/>
              </a:lnSpc>
              <a:spcBef>
                <a:spcPct val="0"/>
              </a:spcBef>
              <a:buFont typeface="Arial"/>
              <a:buChar char="⚬"/>
            </a:pPr>
            <a:r>
              <a:rPr lang="en-US" sz="3200">
                <a:solidFill>
                  <a:srgbClr val="FFFFFF"/>
                </a:solidFill>
                <a:latin typeface="TT Lakes Neue"/>
                <a:ea typeface="TT Lakes Neue"/>
                <a:cs typeface="TT Lakes Neue"/>
                <a:sym typeface="TT Lakes Neue"/>
              </a:rPr>
              <a:t>Örnek: 2018 yılında GitHub’a yapılan tarihin en büyük DDoS saldırısı sırasında AI destekli bir güvenlik sistemi, saniyede 1.35 terabit veri trafiğini tespit etti ve trafiği anında azaltarak GitHub’ın çalışmaya devam etmesini sağladı.</a:t>
            </a:r>
          </a:p>
          <a:p>
            <a:pPr algn="l">
              <a:lnSpc>
                <a:spcPts val="3392"/>
              </a:lnSpc>
              <a:spcBef>
                <a:spcPct val="0"/>
              </a:spcBef>
            </a:pPr>
            <a:endParaRPr lang="en-US" sz="3200">
              <a:solidFill>
                <a:srgbClr val="FFFFFF"/>
              </a:solidFill>
              <a:latin typeface="TT Lakes Neue"/>
              <a:ea typeface="TT Lakes Neue"/>
              <a:cs typeface="TT Lakes Neue"/>
              <a:sym typeface="TT Lakes Neue"/>
            </a:endParaRPr>
          </a:p>
        </p:txBody>
      </p:sp>
      <p:sp>
        <p:nvSpPr>
          <p:cNvPr id="20" name="TextBox 20"/>
          <p:cNvSpPr txBox="1"/>
          <p:nvPr/>
        </p:nvSpPr>
        <p:spPr>
          <a:xfrm>
            <a:off x="1495121" y="5653545"/>
            <a:ext cx="13377866" cy="1671320"/>
          </a:xfrm>
          <a:prstGeom prst="rect">
            <a:avLst/>
          </a:prstGeom>
        </p:spPr>
        <p:txBody>
          <a:bodyPr lIns="0" tIns="0" rIns="0" bIns="0" rtlCol="0" anchor="t">
            <a:spAutoFit/>
          </a:bodyPr>
          <a:lstStyle/>
          <a:p>
            <a:pPr marL="690881" lvl="1" indent="-345440" algn="l">
              <a:lnSpc>
                <a:spcPts val="4480"/>
              </a:lnSpc>
              <a:buFont typeface="Arial"/>
              <a:buChar char="•"/>
            </a:pPr>
            <a:r>
              <a:rPr lang="en-US" sz="3200">
                <a:solidFill>
                  <a:srgbClr val="FFFFFF"/>
                </a:solidFill>
                <a:latin typeface="Raleway"/>
                <a:ea typeface="Raleway"/>
                <a:cs typeface="Raleway"/>
                <a:sym typeface="Raleway"/>
              </a:rPr>
              <a:t>Anomali Tespiti: AI, sistemdeki normal davranışları öğrenerek anormallikleri (örneğin, veri sızdırma girişimleri) saptar.</a:t>
            </a:r>
          </a:p>
          <a:p>
            <a:pPr algn="l">
              <a:lnSpc>
                <a:spcPts val="4480"/>
              </a:lnSpc>
              <a:spcBef>
                <a:spcPct val="0"/>
              </a:spcBef>
            </a:pPr>
            <a:endParaRPr lang="en-US" sz="3200">
              <a:solidFill>
                <a:srgbClr val="FFFFFF"/>
              </a:solidFill>
              <a:latin typeface="Raleway"/>
              <a:ea typeface="Raleway"/>
              <a:cs typeface="Raleway"/>
              <a:sym typeface="Raleway"/>
            </a:endParaRPr>
          </a:p>
        </p:txBody>
      </p:sp>
      <p:sp>
        <p:nvSpPr>
          <p:cNvPr id="21" name="TextBox 21"/>
          <p:cNvSpPr txBox="1"/>
          <p:nvPr/>
        </p:nvSpPr>
        <p:spPr>
          <a:xfrm>
            <a:off x="740506" y="7105904"/>
            <a:ext cx="14345305" cy="2581021"/>
          </a:xfrm>
          <a:prstGeom prst="rect">
            <a:avLst/>
          </a:prstGeom>
        </p:spPr>
        <p:txBody>
          <a:bodyPr lIns="0" tIns="0" rIns="0" bIns="0" rtlCol="0" anchor="t">
            <a:spAutoFit/>
          </a:bodyPr>
          <a:lstStyle/>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Örnek: 2019’da Capital One bankasında bir siber saldırgan, kredi kartı başvuru bilgilerinin saklandığı sistemdeki bir zafiyeti kullanarak 106 milyon müşterinin verilerini çaldı. Bu olaydan sonra AI temelli sistemler kullanılarak şüpheli hareketler tespit edildi ve olay daha da büyümeden müdahale edildi.</a:t>
            </a:r>
          </a:p>
          <a:p>
            <a:pPr algn="l">
              <a:lnSpc>
                <a:spcPts val="3392"/>
              </a:lnSpc>
              <a:spcBef>
                <a:spcPct val="0"/>
              </a:spcBef>
            </a:pPr>
            <a:endParaRPr lang="en-US" sz="3200">
              <a:solidFill>
                <a:srgbClr val="FFFFFF"/>
              </a:solidFill>
              <a:latin typeface="TT Lakes Neue"/>
              <a:ea typeface="TT Lakes Neue"/>
              <a:cs typeface="TT Lakes Neue"/>
              <a:sym typeface="TT Lakes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7" name="Group 7"/>
          <p:cNvGrpSpPr/>
          <p:nvPr/>
        </p:nvGrpSpPr>
        <p:grpSpPr>
          <a:xfrm>
            <a:off x="0" y="9488397"/>
            <a:ext cx="2192753" cy="1597205"/>
            <a:chOff x="0" y="0"/>
            <a:chExt cx="577515" cy="420663"/>
          </a:xfrm>
        </p:grpSpPr>
        <p:sp>
          <p:nvSpPr>
            <p:cNvPr id="8" name="Freeform 8"/>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0074AD">
                    <a:alpha val="6500"/>
                  </a:srgbClr>
                </a:gs>
                <a:gs pos="100000">
                  <a:srgbClr val="45DEEF">
                    <a:alpha val="100000"/>
                  </a:srgbClr>
                </a:gs>
              </a:gsLst>
              <a:lin ang="0"/>
            </a:gradFill>
          </p:spPr>
        </p:sp>
        <p:sp>
          <p:nvSpPr>
            <p:cNvPr id="9" name="TextBox 9"/>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sp>
        <p:nvSpPr>
          <p:cNvPr id="10" name="Freeform 10"/>
          <p:cNvSpPr/>
          <p:nvPr/>
        </p:nvSpPr>
        <p:spPr>
          <a:xfrm>
            <a:off x="914827" y="9719553"/>
            <a:ext cx="731654" cy="345873"/>
          </a:xfrm>
          <a:custGeom>
            <a:avLst/>
            <a:gdLst/>
            <a:ahLst/>
            <a:cxnLst/>
            <a:rect l="l" t="t" r="r" b="b"/>
            <a:pathLst>
              <a:path w="731654" h="345873">
                <a:moveTo>
                  <a:pt x="0" y="0"/>
                </a:moveTo>
                <a:lnTo>
                  <a:pt x="731654" y="0"/>
                </a:lnTo>
                <a:lnTo>
                  <a:pt x="731654" y="345873"/>
                </a:lnTo>
                <a:lnTo>
                  <a:pt x="0" y="345873"/>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grpSp>
        <p:nvGrpSpPr>
          <p:cNvPr id="11" name="Group 11"/>
          <p:cNvGrpSpPr/>
          <p:nvPr/>
        </p:nvGrpSpPr>
        <p:grpSpPr>
          <a:xfrm>
            <a:off x="-11996079" y="2182140"/>
            <a:ext cx="21757266" cy="7076160"/>
            <a:chOff x="0" y="0"/>
            <a:chExt cx="5730309" cy="1863680"/>
          </a:xfrm>
        </p:grpSpPr>
        <p:sp>
          <p:nvSpPr>
            <p:cNvPr id="12" name="Freeform 12"/>
            <p:cNvSpPr/>
            <p:nvPr/>
          </p:nvSpPr>
          <p:spPr>
            <a:xfrm>
              <a:off x="0" y="0"/>
              <a:ext cx="5730309" cy="1863680"/>
            </a:xfrm>
            <a:custGeom>
              <a:avLst/>
              <a:gdLst/>
              <a:ahLst/>
              <a:cxnLst/>
              <a:rect l="l" t="t" r="r" b="b"/>
              <a:pathLst>
                <a:path w="5730309" h="1863680">
                  <a:moveTo>
                    <a:pt x="0" y="0"/>
                  </a:moveTo>
                  <a:lnTo>
                    <a:pt x="5730309" y="0"/>
                  </a:lnTo>
                  <a:lnTo>
                    <a:pt x="5730309" y="1863680"/>
                  </a:lnTo>
                  <a:lnTo>
                    <a:pt x="0" y="1863680"/>
                  </a:lnTo>
                  <a:close/>
                </a:path>
              </a:pathLst>
            </a:custGeom>
            <a:gradFill rotWithShape="1">
              <a:gsLst>
                <a:gs pos="0">
                  <a:srgbClr val="45DEEF">
                    <a:alpha val="100000"/>
                  </a:srgbClr>
                </a:gs>
                <a:gs pos="100000">
                  <a:srgbClr val="0074AD">
                    <a:alpha val="6500"/>
                  </a:srgbClr>
                </a:gs>
              </a:gsLst>
              <a:lin ang="0"/>
            </a:gradFill>
          </p:spPr>
        </p:sp>
        <p:sp>
          <p:nvSpPr>
            <p:cNvPr id="13" name="TextBox 13"/>
            <p:cNvSpPr txBox="1"/>
            <p:nvPr/>
          </p:nvSpPr>
          <p:spPr>
            <a:xfrm>
              <a:off x="0" y="38100"/>
              <a:ext cx="5730309" cy="1825580"/>
            </a:xfrm>
            <a:prstGeom prst="rect">
              <a:avLst/>
            </a:prstGeom>
          </p:spPr>
          <p:txBody>
            <a:bodyPr lIns="50800" tIns="50800" rIns="50800" bIns="50800" rtlCol="0" anchor="ctr"/>
            <a:lstStyle/>
            <a:p>
              <a:pPr algn="ctr">
                <a:lnSpc>
                  <a:spcPts val="2473"/>
                </a:lnSpc>
              </a:pPr>
              <a:endParaRPr/>
            </a:p>
          </p:txBody>
        </p:sp>
      </p:grpSp>
      <p:grpSp>
        <p:nvGrpSpPr>
          <p:cNvPr id="14" name="Group 14"/>
          <p:cNvGrpSpPr/>
          <p:nvPr/>
        </p:nvGrpSpPr>
        <p:grpSpPr>
          <a:xfrm>
            <a:off x="16031344" y="3155562"/>
            <a:ext cx="1227956" cy="1428894"/>
            <a:chOff x="0" y="0"/>
            <a:chExt cx="698500" cy="812800"/>
          </a:xfrm>
        </p:grpSpPr>
        <p:sp>
          <p:nvSpPr>
            <p:cNvPr id="15" name="Freeform 1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45DEEF">
                    <a:alpha val="100000"/>
                  </a:srgbClr>
                </a:gs>
                <a:gs pos="100000">
                  <a:srgbClr val="0074AD">
                    <a:alpha val="6500"/>
                  </a:srgbClr>
                </a:gs>
              </a:gsLst>
              <a:lin ang="0"/>
            </a:gradFill>
          </p:spPr>
        </p:sp>
        <p:sp>
          <p:nvSpPr>
            <p:cNvPr id="16" name="TextBox 16"/>
            <p:cNvSpPr txBox="1"/>
            <p:nvPr/>
          </p:nvSpPr>
          <p:spPr>
            <a:xfrm>
              <a:off x="0" y="92075"/>
              <a:ext cx="698500" cy="581025"/>
            </a:xfrm>
            <a:prstGeom prst="rect">
              <a:avLst/>
            </a:prstGeom>
          </p:spPr>
          <p:txBody>
            <a:bodyPr lIns="50800" tIns="50800" rIns="50800" bIns="50800" rtlCol="0" anchor="ctr"/>
            <a:lstStyle/>
            <a:p>
              <a:pPr algn="ctr">
                <a:lnSpc>
                  <a:spcPts val="2212"/>
                </a:lnSpc>
              </a:pPr>
              <a:endParaRPr/>
            </a:p>
          </p:txBody>
        </p:sp>
      </p:grpSp>
      <p:sp>
        <p:nvSpPr>
          <p:cNvPr id="17" name="TextBox 17"/>
          <p:cNvSpPr txBox="1"/>
          <p:nvPr/>
        </p:nvSpPr>
        <p:spPr>
          <a:xfrm>
            <a:off x="1028700" y="579695"/>
            <a:ext cx="16510407" cy="1141338"/>
          </a:xfrm>
          <a:prstGeom prst="rect">
            <a:avLst/>
          </a:prstGeom>
        </p:spPr>
        <p:txBody>
          <a:bodyPr lIns="0" tIns="0" rIns="0" bIns="0" rtlCol="0" anchor="t">
            <a:spAutoFit/>
          </a:bodyPr>
          <a:lstStyle/>
          <a:p>
            <a:pPr algn="l">
              <a:lnSpc>
                <a:spcPts val="8919"/>
              </a:lnSpc>
              <a:spcBef>
                <a:spcPct val="0"/>
              </a:spcBef>
            </a:pPr>
            <a:r>
              <a:rPr lang="en-US" sz="8414" dirty="0" smtClean="0">
                <a:solidFill>
                  <a:srgbClr val="FFFFFF"/>
                </a:solidFill>
                <a:latin typeface="Anton"/>
                <a:ea typeface="Anton"/>
                <a:cs typeface="Anton"/>
                <a:sym typeface="Anton"/>
              </a:rPr>
              <a:t>SIBER </a:t>
            </a:r>
            <a:r>
              <a:rPr lang="en-US" sz="8414" dirty="0">
                <a:solidFill>
                  <a:srgbClr val="FFFFFF"/>
                </a:solidFill>
                <a:latin typeface="Anton"/>
                <a:ea typeface="Anton"/>
                <a:cs typeface="Anton"/>
                <a:sym typeface="Anton"/>
              </a:rPr>
              <a:t>GÜVENLIKTE YAPAY ZEKA KULLANIMI</a:t>
            </a:r>
          </a:p>
        </p:txBody>
      </p:sp>
      <p:sp>
        <p:nvSpPr>
          <p:cNvPr id="18" name="TextBox 18"/>
          <p:cNvSpPr txBox="1"/>
          <p:nvPr/>
        </p:nvSpPr>
        <p:spPr>
          <a:xfrm>
            <a:off x="1495121" y="2286565"/>
            <a:ext cx="13377866" cy="1671320"/>
          </a:xfrm>
          <a:prstGeom prst="rect">
            <a:avLst/>
          </a:prstGeom>
        </p:spPr>
        <p:txBody>
          <a:bodyPr lIns="0" tIns="0" rIns="0" bIns="0" rtlCol="0" anchor="t">
            <a:spAutoFit/>
          </a:bodyPr>
          <a:lstStyle/>
          <a:p>
            <a:pPr marL="690881" lvl="1" indent="-345440" algn="l">
              <a:lnSpc>
                <a:spcPts val="4480"/>
              </a:lnSpc>
              <a:buFont typeface="Arial"/>
              <a:buChar char="•"/>
            </a:pPr>
            <a:r>
              <a:rPr lang="en-US" sz="3200">
                <a:solidFill>
                  <a:srgbClr val="FFFFFF"/>
                </a:solidFill>
                <a:latin typeface="Raleway"/>
                <a:ea typeface="Raleway"/>
                <a:cs typeface="Raleway"/>
                <a:sym typeface="Raleway"/>
              </a:rPr>
              <a:t>Otomatik Yanıt: Bazı saldırılara otomatik yanıt verme yeteneği sunar. Örneğin, kötü niyetli bir IP adresini otomatik engellemek.</a:t>
            </a:r>
          </a:p>
          <a:p>
            <a:pPr algn="l">
              <a:lnSpc>
                <a:spcPts val="4480"/>
              </a:lnSpc>
              <a:spcBef>
                <a:spcPct val="0"/>
              </a:spcBef>
            </a:pPr>
            <a:endParaRPr lang="en-US" sz="3200">
              <a:solidFill>
                <a:srgbClr val="FFFFFF"/>
              </a:solidFill>
              <a:latin typeface="Raleway"/>
              <a:ea typeface="Raleway"/>
              <a:cs typeface="Raleway"/>
              <a:sym typeface="Raleway"/>
            </a:endParaRPr>
          </a:p>
        </p:txBody>
      </p:sp>
      <p:sp>
        <p:nvSpPr>
          <p:cNvPr id="19" name="TextBox 19"/>
          <p:cNvSpPr txBox="1"/>
          <p:nvPr/>
        </p:nvSpPr>
        <p:spPr>
          <a:xfrm>
            <a:off x="740506" y="3567824"/>
            <a:ext cx="14345305" cy="2152396"/>
          </a:xfrm>
          <a:prstGeom prst="rect">
            <a:avLst/>
          </a:prstGeom>
        </p:spPr>
        <p:txBody>
          <a:bodyPr lIns="0" tIns="0" rIns="0" bIns="0" rtlCol="0" anchor="t">
            <a:spAutoFit/>
          </a:bodyPr>
          <a:lstStyle/>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Örnek: Facebook, platformundaki kötü amaçlı spam mesajlarını otomatik olarak engellemek için yapay zeka kullanıyor. 2021’de, AI tabanlı bir sistem milyonlarca sahte hesabı ve kötü amaçlı linkleri tespit ederek engelledi..</a:t>
            </a:r>
          </a:p>
          <a:p>
            <a:pPr algn="l">
              <a:lnSpc>
                <a:spcPts val="3392"/>
              </a:lnSpc>
              <a:spcBef>
                <a:spcPct val="0"/>
              </a:spcBef>
            </a:pPr>
            <a:endParaRPr lang="en-US" sz="3200">
              <a:solidFill>
                <a:srgbClr val="FFFFFF"/>
              </a:solidFill>
              <a:latin typeface="TT Lakes Neue"/>
              <a:ea typeface="TT Lakes Neue"/>
              <a:cs typeface="TT Lakes Neue"/>
              <a:sym typeface="TT Lakes Neue"/>
            </a:endParaRPr>
          </a:p>
        </p:txBody>
      </p:sp>
      <p:sp>
        <p:nvSpPr>
          <p:cNvPr id="20" name="TextBox 20"/>
          <p:cNvSpPr txBox="1"/>
          <p:nvPr/>
        </p:nvSpPr>
        <p:spPr>
          <a:xfrm>
            <a:off x="1495121" y="5653545"/>
            <a:ext cx="14058331" cy="1671320"/>
          </a:xfrm>
          <a:prstGeom prst="rect">
            <a:avLst/>
          </a:prstGeom>
        </p:spPr>
        <p:txBody>
          <a:bodyPr lIns="0" tIns="0" rIns="0" bIns="0" rtlCol="0" anchor="t">
            <a:spAutoFit/>
          </a:bodyPr>
          <a:lstStyle/>
          <a:p>
            <a:pPr marL="690881" lvl="1" indent="-345440" algn="l">
              <a:lnSpc>
                <a:spcPts val="4480"/>
              </a:lnSpc>
              <a:buFont typeface="Arial"/>
              <a:buChar char="•"/>
            </a:pPr>
            <a:r>
              <a:rPr lang="en-US" sz="3200">
                <a:solidFill>
                  <a:srgbClr val="FFFFFF"/>
                </a:solidFill>
                <a:latin typeface="Raleway"/>
                <a:ea typeface="Raleway"/>
                <a:cs typeface="Raleway"/>
                <a:sym typeface="Raleway"/>
              </a:rPr>
              <a:t>Siber Tehdit İstihbaratı: Yapay zeka, çevrimiçi tehdit bilgilerini toplar ve analiz eder. Böylece potansiyel saldırılar önceden tahmin edilebilir.</a:t>
            </a:r>
          </a:p>
          <a:p>
            <a:pPr algn="l">
              <a:lnSpc>
                <a:spcPts val="4480"/>
              </a:lnSpc>
              <a:spcBef>
                <a:spcPct val="0"/>
              </a:spcBef>
            </a:pPr>
            <a:endParaRPr lang="en-US" sz="3200">
              <a:solidFill>
                <a:srgbClr val="FFFFFF"/>
              </a:solidFill>
              <a:latin typeface="Raleway"/>
              <a:ea typeface="Raleway"/>
              <a:cs typeface="Raleway"/>
              <a:sym typeface="Raleway"/>
            </a:endParaRPr>
          </a:p>
        </p:txBody>
      </p:sp>
      <p:sp>
        <p:nvSpPr>
          <p:cNvPr id="21" name="TextBox 21"/>
          <p:cNvSpPr txBox="1"/>
          <p:nvPr/>
        </p:nvSpPr>
        <p:spPr>
          <a:xfrm>
            <a:off x="740506" y="7105904"/>
            <a:ext cx="14345305" cy="2581021"/>
          </a:xfrm>
          <a:prstGeom prst="rect">
            <a:avLst/>
          </a:prstGeom>
        </p:spPr>
        <p:txBody>
          <a:bodyPr lIns="0" tIns="0" rIns="0" bIns="0" rtlCol="0" anchor="t">
            <a:spAutoFit/>
          </a:bodyPr>
          <a:lstStyle/>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Örnek: 2020 yılında siber tehdit istihbaratı ekipleri, AI kullanarak Covid-19 temalı oltalama saldırılarını tespit etti. Siber saldırganlar sahte web siteleri oluşturup yardım paketleri vaadiyle kullanıcı bilgilerini çalmaya çalıştı. AI destekli sistemler bu siteleri hızlıca tespit ederek engelledi.</a:t>
            </a:r>
          </a:p>
          <a:p>
            <a:pPr algn="l">
              <a:lnSpc>
                <a:spcPts val="3392"/>
              </a:lnSpc>
              <a:spcBef>
                <a:spcPct val="0"/>
              </a:spcBef>
            </a:pPr>
            <a:endParaRPr lang="en-US" sz="3200">
              <a:solidFill>
                <a:srgbClr val="FFFFFF"/>
              </a:solidFill>
              <a:latin typeface="TT Lakes Neue"/>
              <a:ea typeface="TT Lakes Neue"/>
              <a:cs typeface="TT Lakes Neue"/>
              <a:sym typeface="TT Lakes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grpSp>
        <p:nvGrpSpPr>
          <p:cNvPr id="2" name="Group 2"/>
          <p:cNvGrpSpPr/>
          <p:nvPr/>
        </p:nvGrpSpPr>
        <p:grpSpPr>
          <a:xfrm>
            <a:off x="12924046" y="7036262"/>
            <a:ext cx="4335254" cy="2222038"/>
            <a:chOff x="0" y="0"/>
            <a:chExt cx="5780339" cy="2962718"/>
          </a:xfrm>
        </p:grpSpPr>
        <p:pic>
          <p:nvPicPr>
            <p:cNvPr id="3" name="Picture 3"/>
            <p:cNvPicPr>
              <a:picLocks noChangeAspect="1"/>
            </p:cNvPicPr>
            <p:nvPr/>
          </p:nvPicPr>
          <p:blipFill>
            <a:blip r:embed="rId2"/>
            <a:srcRect t="4439" b="4439"/>
            <a:stretch>
              <a:fillRect/>
            </a:stretch>
          </p:blipFill>
          <p:spPr>
            <a:xfrm>
              <a:off x="0" y="0"/>
              <a:ext cx="5780339" cy="2962718"/>
            </a:xfrm>
            <a:prstGeom prst="rect">
              <a:avLst/>
            </a:prstGeom>
          </p:spPr>
        </p:pic>
      </p:grpSp>
      <p:grpSp>
        <p:nvGrpSpPr>
          <p:cNvPr id="4" name="Group 4"/>
          <p:cNvGrpSpPr/>
          <p:nvPr/>
        </p:nvGrpSpPr>
        <p:grpSpPr>
          <a:xfrm>
            <a:off x="12927836" y="3584721"/>
            <a:ext cx="4335254" cy="2222038"/>
            <a:chOff x="0" y="0"/>
            <a:chExt cx="5780339" cy="2962718"/>
          </a:xfrm>
        </p:grpSpPr>
        <p:pic>
          <p:nvPicPr>
            <p:cNvPr id="5" name="Picture 5"/>
            <p:cNvPicPr>
              <a:picLocks noChangeAspect="1"/>
            </p:cNvPicPr>
            <p:nvPr/>
          </p:nvPicPr>
          <p:blipFill>
            <a:blip r:embed="rId3"/>
            <a:srcRect t="11534" b="11534"/>
            <a:stretch>
              <a:fillRect/>
            </a:stretch>
          </p:blipFill>
          <p:spPr>
            <a:xfrm>
              <a:off x="0" y="0"/>
              <a:ext cx="5780339" cy="2962718"/>
            </a:xfrm>
            <a:prstGeom prst="rect">
              <a:avLst/>
            </a:prstGeom>
          </p:spPr>
        </p:pic>
      </p:grpSp>
      <p:sp>
        <p:nvSpPr>
          <p:cNvPr id="6" name="TextBox 6"/>
          <p:cNvSpPr txBox="1"/>
          <p:nvPr/>
        </p:nvSpPr>
        <p:spPr>
          <a:xfrm>
            <a:off x="1028700" y="942975"/>
            <a:ext cx="16230600" cy="1300099"/>
          </a:xfrm>
          <a:prstGeom prst="rect">
            <a:avLst/>
          </a:prstGeom>
        </p:spPr>
        <p:txBody>
          <a:bodyPr lIns="0" tIns="0" rIns="0" bIns="0" rtlCol="0" anchor="t">
            <a:spAutoFit/>
          </a:bodyPr>
          <a:lstStyle/>
          <a:p>
            <a:pPr marL="0" lvl="0" indent="0" algn="l">
              <a:lnSpc>
                <a:spcPts val="8888"/>
              </a:lnSpc>
              <a:spcBef>
                <a:spcPct val="0"/>
              </a:spcBef>
            </a:pPr>
            <a:r>
              <a:rPr lang="en-US" sz="8000" b="1" spc="296">
                <a:solidFill>
                  <a:srgbClr val="F6F6F7"/>
                </a:solidFill>
                <a:latin typeface="Arial Bold"/>
                <a:ea typeface="Arial Bold"/>
                <a:cs typeface="Arial Bold"/>
                <a:sym typeface="Arial Bold"/>
              </a:rPr>
              <a:t>Yapay Zeka Nasıl Çalışır?</a:t>
            </a:r>
          </a:p>
        </p:txBody>
      </p:sp>
      <p:sp>
        <p:nvSpPr>
          <p:cNvPr id="7" name="TextBox 7"/>
          <p:cNvSpPr txBox="1"/>
          <p:nvPr/>
        </p:nvSpPr>
        <p:spPr>
          <a:xfrm>
            <a:off x="1028700" y="3489471"/>
            <a:ext cx="8308214" cy="2129790"/>
          </a:xfrm>
          <a:prstGeom prst="rect">
            <a:avLst/>
          </a:prstGeom>
        </p:spPr>
        <p:txBody>
          <a:bodyPr lIns="0" tIns="0" rIns="0" bIns="0" rtlCol="0" anchor="t">
            <a:spAutoFit/>
          </a:bodyPr>
          <a:lstStyle/>
          <a:p>
            <a:pPr algn="just">
              <a:lnSpc>
                <a:spcPts val="3359"/>
              </a:lnSpc>
              <a:spcBef>
                <a:spcPct val="0"/>
              </a:spcBef>
            </a:pPr>
            <a:r>
              <a:rPr lang="en-US" sz="2399" spc="100">
                <a:solidFill>
                  <a:srgbClr val="F6F6F7"/>
                </a:solidFill>
                <a:latin typeface="Arial"/>
                <a:ea typeface="Arial"/>
                <a:cs typeface="Arial"/>
                <a:sym typeface="Arial"/>
              </a:rPr>
              <a:t>- Makine Öğrenimi: Yapay zeka makine öğrenimi ile analitik modeller oluşturmayı otomatikleştirerek ayrı bir programlama işlemi gerekmeden sinir ağları, istatistik, fizik yöntemlerini kullanarak verideki içgörüleri bulabiliyor</a:t>
            </a:r>
          </a:p>
        </p:txBody>
      </p:sp>
      <p:sp>
        <p:nvSpPr>
          <p:cNvPr id="8" name="TextBox 8"/>
          <p:cNvSpPr txBox="1"/>
          <p:nvPr/>
        </p:nvSpPr>
        <p:spPr>
          <a:xfrm>
            <a:off x="1028700" y="6301760"/>
            <a:ext cx="8308214" cy="2548890"/>
          </a:xfrm>
          <a:prstGeom prst="rect">
            <a:avLst/>
          </a:prstGeom>
        </p:spPr>
        <p:txBody>
          <a:bodyPr lIns="0" tIns="0" rIns="0" bIns="0" rtlCol="0" anchor="t">
            <a:spAutoFit/>
          </a:bodyPr>
          <a:lstStyle/>
          <a:p>
            <a:pPr algn="l">
              <a:lnSpc>
                <a:spcPts val="3359"/>
              </a:lnSpc>
              <a:spcBef>
                <a:spcPct val="0"/>
              </a:spcBef>
            </a:pPr>
            <a:r>
              <a:rPr lang="en-US" sz="2399" spc="100">
                <a:solidFill>
                  <a:srgbClr val="F6F6F7"/>
                </a:solidFill>
                <a:latin typeface="Arial"/>
                <a:ea typeface="Arial"/>
                <a:cs typeface="Arial"/>
                <a:sym typeface="Arial"/>
              </a:rPr>
              <a:t>- Yapay Sinir Ağı: Yapay zeka sayesinde harici girişlere yanıt vererek bilgilerin işlenmesini ve aralarında bilgi aktarımı olan birimlerden oluşan yapay sinir ağlarını içerir. Bu yöntem ile yapay zeka birimler arasındaki bağlantıları bularak birden çok geçiş ile tanımlanan verilerden anlam çıkarabiliyor.</a:t>
            </a:r>
          </a:p>
        </p:txBody>
      </p:sp>
    </p:spTree>
  </p:cSld>
  <p:clrMapOvr>
    <a:masterClrMapping/>
  </p:clrMapOvr>
  <p:transition>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11" name="Group 11"/>
          <p:cNvGrpSpPr/>
          <p:nvPr/>
        </p:nvGrpSpPr>
        <p:grpSpPr>
          <a:xfrm>
            <a:off x="-11996079" y="2182140"/>
            <a:ext cx="21757266" cy="7076160"/>
            <a:chOff x="0" y="0"/>
            <a:chExt cx="5730309" cy="1863680"/>
          </a:xfrm>
        </p:grpSpPr>
        <p:sp>
          <p:nvSpPr>
            <p:cNvPr id="12" name="Freeform 12"/>
            <p:cNvSpPr/>
            <p:nvPr/>
          </p:nvSpPr>
          <p:spPr>
            <a:xfrm>
              <a:off x="0" y="0"/>
              <a:ext cx="5730309" cy="1863680"/>
            </a:xfrm>
            <a:custGeom>
              <a:avLst/>
              <a:gdLst/>
              <a:ahLst/>
              <a:cxnLst/>
              <a:rect l="l" t="t" r="r" b="b"/>
              <a:pathLst>
                <a:path w="5730309" h="1863680">
                  <a:moveTo>
                    <a:pt x="0" y="0"/>
                  </a:moveTo>
                  <a:lnTo>
                    <a:pt x="5730309" y="0"/>
                  </a:lnTo>
                  <a:lnTo>
                    <a:pt x="5730309" y="1863680"/>
                  </a:lnTo>
                  <a:lnTo>
                    <a:pt x="0" y="1863680"/>
                  </a:lnTo>
                  <a:close/>
                </a:path>
              </a:pathLst>
            </a:custGeom>
            <a:gradFill rotWithShape="1">
              <a:gsLst>
                <a:gs pos="0">
                  <a:srgbClr val="45DEEF">
                    <a:alpha val="100000"/>
                  </a:srgbClr>
                </a:gs>
                <a:gs pos="100000">
                  <a:srgbClr val="0074AD">
                    <a:alpha val="6500"/>
                  </a:srgbClr>
                </a:gs>
              </a:gsLst>
              <a:lin ang="0"/>
            </a:gradFill>
          </p:spPr>
        </p:sp>
        <p:sp>
          <p:nvSpPr>
            <p:cNvPr id="13" name="TextBox 13"/>
            <p:cNvSpPr txBox="1"/>
            <p:nvPr/>
          </p:nvSpPr>
          <p:spPr>
            <a:xfrm>
              <a:off x="0" y="38100"/>
              <a:ext cx="5730309" cy="1825580"/>
            </a:xfrm>
            <a:prstGeom prst="rect">
              <a:avLst/>
            </a:prstGeom>
          </p:spPr>
          <p:txBody>
            <a:bodyPr lIns="50800" tIns="50800" rIns="50800" bIns="50800" rtlCol="0" anchor="ctr"/>
            <a:lstStyle/>
            <a:p>
              <a:pPr algn="ctr">
                <a:lnSpc>
                  <a:spcPts val="2473"/>
                </a:lnSpc>
              </a:pPr>
              <a:endParaRPr/>
            </a:p>
          </p:txBody>
        </p:sp>
      </p:grpSp>
      <p:grpSp>
        <p:nvGrpSpPr>
          <p:cNvPr id="14" name="Group 14"/>
          <p:cNvGrpSpPr/>
          <p:nvPr/>
        </p:nvGrpSpPr>
        <p:grpSpPr>
          <a:xfrm>
            <a:off x="16031344" y="3155562"/>
            <a:ext cx="1227956" cy="1428894"/>
            <a:chOff x="0" y="0"/>
            <a:chExt cx="698500" cy="812800"/>
          </a:xfrm>
        </p:grpSpPr>
        <p:sp>
          <p:nvSpPr>
            <p:cNvPr id="15" name="Freeform 1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45DEEF">
                    <a:alpha val="100000"/>
                  </a:srgbClr>
                </a:gs>
                <a:gs pos="100000">
                  <a:srgbClr val="0074AD">
                    <a:alpha val="6500"/>
                  </a:srgbClr>
                </a:gs>
              </a:gsLst>
              <a:lin ang="0"/>
            </a:gradFill>
          </p:spPr>
        </p:sp>
        <p:sp>
          <p:nvSpPr>
            <p:cNvPr id="16" name="TextBox 16"/>
            <p:cNvSpPr txBox="1"/>
            <p:nvPr/>
          </p:nvSpPr>
          <p:spPr>
            <a:xfrm>
              <a:off x="0" y="92075"/>
              <a:ext cx="698500" cy="581025"/>
            </a:xfrm>
            <a:prstGeom prst="rect">
              <a:avLst/>
            </a:prstGeom>
          </p:spPr>
          <p:txBody>
            <a:bodyPr lIns="50800" tIns="50800" rIns="50800" bIns="50800" rtlCol="0" anchor="ctr"/>
            <a:lstStyle/>
            <a:p>
              <a:pPr algn="ctr">
                <a:lnSpc>
                  <a:spcPts val="2212"/>
                </a:lnSpc>
              </a:pPr>
              <a:endParaRPr/>
            </a:p>
          </p:txBody>
        </p:sp>
      </p:grpSp>
      <p:sp>
        <p:nvSpPr>
          <p:cNvPr id="17" name="TextBox 17"/>
          <p:cNvSpPr txBox="1"/>
          <p:nvPr/>
        </p:nvSpPr>
        <p:spPr>
          <a:xfrm>
            <a:off x="1028700" y="579695"/>
            <a:ext cx="16510407" cy="2302800"/>
          </a:xfrm>
          <a:prstGeom prst="rect">
            <a:avLst/>
          </a:prstGeom>
        </p:spPr>
        <p:txBody>
          <a:bodyPr lIns="0" tIns="0" rIns="0" bIns="0" rtlCol="0" anchor="t">
            <a:spAutoFit/>
          </a:bodyPr>
          <a:lstStyle/>
          <a:p>
            <a:pPr algn="l">
              <a:lnSpc>
                <a:spcPts val="8919"/>
              </a:lnSpc>
            </a:pPr>
            <a:r>
              <a:rPr lang="tr-TR" sz="8414" dirty="0" smtClean="0">
                <a:solidFill>
                  <a:srgbClr val="FFFFFF"/>
                </a:solidFill>
                <a:latin typeface="Anton"/>
                <a:ea typeface="Anton"/>
                <a:cs typeface="Anton"/>
                <a:sym typeface="Anton"/>
              </a:rPr>
              <a:t>  </a:t>
            </a:r>
            <a:r>
              <a:rPr lang="en-US" sz="8414" dirty="0" smtClean="0">
                <a:solidFill>
                  <a:srgbClr val="FFFFFF"/>
                </a:solidFill>
                <a:latin typeface="Anton"/>
                <a:ea typeface="Anton"/>
                <a:cs typeface="Anton"/>
                <a:sym typeface="Anton"/>
              </a:rPr>
              <a:t>YAPAY </a:t>
            </a:r>
            <a:r>
              <a:rPr lang="en-US" sz="8414" dirty="0">
                <a:solidFill>
                  <a:srgbClr val="FFFFFF"/>
                </a:solidFill>
                <a:latin typeface="Anton"/>
                <a:ea typeface="Anton"/>
                <a:cs typeface="Anton"/>
                <a:sym typeface="Anton"/>
              </a:rPr>
              <a:t>ZEKA DESTEKLI SIBER SALDIRILAR</a:t>
            </a:r>
          </a:p>
          <a:p>
            <a:pPr algn="l">
              <a:lnSpc>
                <a:spcPts val="8919"/>
              </a:lnSpc>
              <a:spcBef>
                <a:spcPct val="0"/>
              </a:spcBef>
            </a:pPr>
            <a:endParaRPr lang="en-US" sz="8414" dirty="0">
              <a:solidFill>
                <a:srgbClr val="FFFFFF"/>
              </a:solidFill>
              <a:latin typeface="Anton"/>
              <a:ea typeface="Anton"/>
              <a:cs typeface="Anton"/>
              <a:sym typeface="Anton"/>
            </a:endParaRPr>
          </a:p>
        </p:txBody>
      </p:sp>
      <p:sp>
        <p:nvSpPr>
          <p:cNvPr id="18" name="TextBox 18"/>
          <p:cNvSpPr txBox="1"/>
          <p:nvPr/>
        </p:nvSpPr>
        <p:spPr>
          <a:xfrm>
            <a:off x="1495121" y="2200840"/>
            <a:ext cx="15586877" cy="2522220"/>
          </a:xfrm>
          <a:prstGeom prst="rect">
            <a:avLst/>
          </a:prstGeom>
        </p:spPr>
        <p:txBody>
          <a:bodyPr lIns="0" tIns="0" rIns="0" bIns="0" rtlCol="0" anchor="t">
            <a:spAutoFit/>
          </a:bodyPr>
          <a:lstStyle/>
          <a:p>
            <a:pPr algn="l">
              <a:lnSpc>
                <a:spcPts val="10080"/>
              </a:lnSpc>
            </a:pPr>
            <a:r>
              <a:rPr lang="en-US" sz="7200">
                <a:solidFill>
                  <a:srgbClr val="FFFFFF"/>
                </a:solidFill>
                <a:latin typeface="Raleway"/>
                <a:ea typeface="Raleway"/>
                <a:cs typeface="Raleway"/>
                <a:sym typeface="Raleway"/>
              </a:rPr>
              <a:t>Gelişmiş Phishing (Oltalama)</a:t>
            </a:r>
          </a:p>
          <a:p>
            <a:pPr algn="l">
              <a:lnSpc>
                <a:spcPts val="10080"/>
              </a:lnSpc>
              <a:spcBef>
                <a:spcPct val="0"/>
              </a:spcBef>
            </a:pPr>
            <a:endParaRPr lang="en-US" sz="7200">
              <a:solidFill>
                <a:srgbClr val="FFFFFF"/>
              </a:solidFill>
              <a:latin typeface="Raleway"/>
              <a:ea typeface="Raleway"/>
              <a:cs typeface="Raleway"/>
              <a:sym typeface="Raleway"/>
            </a:endParaRPr>
          </a:p>
        </p:txBody>
      </p:sp>
      <p:sp>
        <p:nvSpPr>
          <p:cNvPr id="19" name="TextBox 19"/>
          <p:cNvSpPr txBox="1"/>
          <p:nvPr/>
        </p:nvSpPr>
        <p:spPr>
          <a:xfrm>
            <a:off x="1495121" y="3585775"/>
            <a:ext cx="14345305" cy="866521"/>
          </a:xfrm>
          <a:prstGeom prst="rect">
            <a:avLst/>
          </a:prstGeom>
        </p:spPr>
        <p:txBody>
          <a:bodyPr lIns="0" tIns="0" rIns="0" bIns="0" rtlCol="0" anchor="t">
            <a:spAutoFit/>
          </a:bodyPr>
          <a:lstStyle/>
          <a:p>
            <a:pPr algn="l">
              <a:lnSpc>
                <a:spcPts val="3392"/>
              </a:lnSpc>
            </a:pPr>
            <a:r>
              <a:rPr lang="en-US" sz="3200">
                <a:solidFill>
                  <a:srgbClr val="FFFFFF"/>
                </a:solidFill>
                <a:latin typeface="TT Lakes Neue"/>
                <a:ea typeface="TT Lakes Neue"/>
                <a:cs typeface="TT Lakes Neue"/>
                <a:sym typeface="TT Lakes Neue"/>
              </a:rPr>
              <a:t>AI, kurbanları hedef alan kişiselleştirilmiş oltalama e-postaları oluşturabilir.</a:t>
            </a:r>
          </a:p>
          <a:p>
            <a:pPr algn="l">
              <a:lnSpc>
                <a:spcPts val="3392"/>
              </a:lnSpc>
              <a:spcBef>
                <a:spcPct val="0"/>
              </a:spcBef>
            </a:pPr>
            <a:endParaRPr lang="en-US" sz="3200">
              <a:solidFill>
                <a:srgbClr val="FFFFFF"/>
              </a:solidFill>
              <a:latin typeface="TT Lakes Neue"/>
              <a:ea typeface="TT Lakes Neue"/>
              <a:cs typeface="TT Lakes Neue"/>
              <a:sym typeface="TT Lakes Neue"/>
            </a:endParaRPr>
          </a:p>
        </p:txBody>
      </p:sp>
      <p:sp>
        <p:nvSpPr>
          <p:cNvPr id="20" name="TextBox 20"/>
          <p:cNvSpPr txBox="1"/>
          <p:nvPr/>
        </p:nvSpPr>
        <p:spPr>
          <a:xfrm>
            <a:off x="380260" y="4305427"/>
            <a:ext cx="14345305" cy="1723771"/>
          </a:xfrm>
          <a:prstGeom prst="rect">
            <a:avLst/>
          </a:prstGeom>
        </p:spPr>
        <p:txBody>
          <a:bodyPr lIns="0" tIns="0" rIns="0" bIns="0" rtlCol="0" anchor="t">
            <a:spAutoFit/>
          </a:bodyPr>
          <a:lstStyle/>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Örnek: 2021’de bir siber saldırgan, AI destekli oltalama e-postalarıyla Tesla çalışanlarından birini hedef aldı. Çalışan, e-postayı gerçek zannetti ancak olay güvenlik sistemleri tarafından durduruldu.</a:t>
            </a:r>
          </a:p>
          <a:p>
            <a:pPr algn="l">
              <a:lnSpc>
                <a:spcPts val="3392"/>
              </a:lnSpc>
              <a:spcBef>
                <a:spcPct val="0"/>
              </a:spcBef>
            </a:pPr>
            <a:endParaRPr lang="en-US" sz="3200">
              <a:solidFill>
                <a:srgbClr val="FFFFFF"/>
              </a:solidFill>
              <a:latin typeface="TT Lakes Neue"/>
              <a:ea typeface="TT Lakes Neue"/>
              <a:cs typeface="TT Lakes Neue"/>
              <a:sym typeface="TT Lakes Neue"/>
            </a:endParaRPr>
          </a:p>
        </p:txBody>
      </p:sp>
      <p:sp>
        <p:nvSpPr>
          <p:cNvPr id="21" name="TextBox 21"/>
          <p:cNvSpPr txBox="1"/>
          <p:nvPr/>
        </p:nvSpPr>
        <p:spPr>
          <a:xfrm>
            <a:off x="1096377" y="5567820"/>
            <a:ext cx="15586877" cy="2522220"/>
          </a:xfrm>
          <a:prstGeom prst="rect">
            <a:avLst/>
          </a:prstGeom>
        </p:spPr>
        <p:txBody>
          <a:bodyPr lIns="0" tIns="0" rIns="0" bIns="0" rtlCol="0" anchor="t">
            <a:spAutoFit/>
          </a:bodyPr>
          <a:lstStyle/>
          <a:p>
            <a:pPr algn="l">
              <a:lnSpc>
                <a:spcPts val="10080"/>
              </a:lnSpc>
            </a:pPr>
            <a:r>
              <a:rPr lang="en-US" sz="7200">
                <a:solidFill>
                  <a:srgbClr val="FFFFFF"/>
                </a:solidFill>
                <a:latin typeface="Raleway"/>
                <a:ea typeface="Raleway"/>
                <a:cs typeface="Raleway"/>
                <a:sym typeface="Raleway"/>
              </a:rPr>
              <a:t>Otomatik Exploit (Açık Kullanma)</a:t>
            </a:r>
          </a:p>
          <a:p>
            <a:pPr algn="l">
              <a:lnSpc>
                <a:spcPts val="10080"/>
              </a:lnSpc>
              <a:spcBef>
                <a:spcPct val="0"/>
              </a:spcBef>
            </a:pPr>
            <a:endParaRPr lang="en-US" sz="7200">
              <a:solidFill>
                <a:srgbClr val="FFFFFF"/>
              </a:solidFill>
              <a:latin typeface="Raleway"/>
              <a:ea typeface="Raleway"/>
              <a:cs typeface="Raleway"/>
              <a:sym typeface="Raleway"/>
            </a:endParaRPr>
          </a:p>
        </p:txBody>
      </p:sp>
      <p:sp>
        <p:nvSpPr>
          <p:cNvPr id="22" name="TextBox 22"/>
          <p:cNvSpPr txBox="1"/>
          <p:nvPr/>
        </p:nvSpPr>
        <p:spPr>
          <a:xfrm>
            <a:off x="1495121" y="6952755"/>
            <a:ext cx="14345305" cy="866521"/>
          </a:xfrm>
          <a:prstGeom prst="rect">
            <a:avLst/>
          </a:prstGeom>
        </p:spPr>
        <p:txBody>
          <a:bodyPr lIns="0" tIns="0" rIns="0" bIns="0" rtlCol="0" anchor="t">
            <a:spAutoFit/>
          </a:bodyPr>
          <a:lstStyle/>
          <a:p>
            <a:pPr algn="l">
              <a:lnSpc>
                <a:spcPts val="3392"/>
              </a:lnSpc>
            </a:pPr>
            <a:r>
              <a:rPr lang="en-US" sz="3200">
                <a:solidFill>
                  <a:srgbClr val="FFFFFF"/>
                </a:solidFill>
                <a:latin typeface="TT Lakes Neue"/>
                <a:ea typeface="TT Lakes Neue"/>
                <a:cs typeface="TT Lakes Neue"/>
                <a:sym typeface="TT Lakes Neue"/>
              </a:rPr>
              <a:t>AI, bir sistemin zayıflıklarını hızlıca tespit eder ve bunları kötüye kullanabilir.</a:t>
            </a:r>
          </a:p>
          <a:p>
            <a:pPr algn="l">
              <a:lnSpc>
                <a:spcPts val="3392"/>
              </a:lnSpc>
              <a:spcBef>
                <a:spcPct val="0"/>
              </a:spcBef>
            </a:pPr>
            <a:endParaRPr lang="en-US" sz="3200">
              <a:solidFill>
                <a:srgbClr val="FFFFFF"/>
              </a:solidFill>
              <a:latin typeface="TT Lakes Neue"/>
              <a:ea typeface="TT Lakes Neue"/>
              <a:cs typeface="TT Lakes Neue"/>
              <a:sym typeface="TT Lakes Neue"/>
            </a:endParaRPr>
          </a:p>
        </p:txBody>
      </p:sp>
      <p:sp>
        <p:nvSpPr>
          <p:cNvPr id="23" name="TextBox 23"/>
          <p:cNvSpPr txBox="1"/>
          <p:nvPr/>
        </p:nvSpPr>
        <p:spPr>
          <a:xfrm>
            <a:off x="380260" y="7764626"/>
            <a:ext cx="14345305" cy="1723771"/>
          </a:xfrm>
          <a:prstGeom prst="rect">
            <a:avLst/>
          </a:prstGeom>
        </p:spPr>
        <p:txBody>
          <a:bodyPr lIns="0" tIns="0" rIns="0" bIns="0" rtlCol="0" anchor="t">
            <a:spAutoFit/>
          </a:bodyPr>
          <a:lstStyle/>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Örnek: WannaCry fidye yazılımı, bir güvenlik açığını kullanarak binlerce sisteme yayıldı. O dönemde yapay zeka destekli exploit yazılımlarının bu gibi saldırılarda etkili olduğu görüldü.</a:t>
            </a:r>
          </a:p>
          <a:p>
            <a:pPr algn="l">
              <a:lnSpc>
                <a:spcPts val="3392"/>
              </a:lnSpc>
              <a:spcBef>
                <a:spcPct val="0"/>
              </a:spcBef>
            </a:pPr>
            <a:endParaRPr lang="en-US" sz="3200">
              <a:solidFill>
                <a:srgbClr val="FFFFFF"/>
              </a:solidFill>
              <a:latin typeface="TT Lakes Neue"/>
              <a:ea typeface="TT Lakes Neue"/>
              <a:cs typeface="TT Lakes Neue"/>
              <a:sym typeface="TT Lakes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11" name="Group 11"/>
          <p:cNvGrpSpPr/>
          <p:nvPr/>
        </p:nvGrpSpPr>
        <p:grpSpPr>
          <a:xfrm>
            <a:off x="-11996079" y="2182140"/>
            <a:ext cx="21757266" cy="7076160"/>
            <a:chOff x="0" y="0"/>
            <a:chExt cx="5730309" cy="1863680"/>
          </a:xfrm>
        </p:grpSpPr>
        <p:sp>
          <p:nvSpPr>
            <p:cNvPr id="12" name="Freeform 12"/>
            <p:cNvSpPr/>
            <p:nvPr/>
          </p:nvSpPr>
          <p:spPr>
            <a:xfrm>
              <a:off x="0" y="0"/>
              <a:ext cx="5730309" cy="1863680"/>
            </a:xfrm>
            <a:custGeom>
              <a:avLst/>
              <a:gdLst/>
              <a:ahLst/>
              <a:cxnLst/>
              <a:rect l="l" t="t" r="r" b="b"/>
              <a:pathLst>
                <a:path w="5730309" h="1863680">
                  <a:moveTo>
                    <a:pt x="0" y="0"/>
                  </a:moveTo>
                  <a:lnTo>
                    <a:pt x="5730309" y="0"/>
                  </a:lnTo>
                  <a:lnTo>
                    <a:pt x="5730309" y="1863680"/>
                  </a:lnTo>
                  <a:lnTo>
                    <a:pt x="0" y="1863680"/>
                  </a:lnTo>
                  <a:close/>
                </a:path>
              </a:pathLst>
            </a:custGeom>
            <a:gradFill rotWithShape="1">
              <a:gsLst>
                <a:gs pos="0">
                  <a:srgbClr val="45DEEF">
                    <a:alpha val="100000"/>
                  </a:srgbClr>
                </a:gs>
                <a:gs pos="100000">
                  <a:srgbClr val="0074AD">
                    <a:alpha val="6500"/>
                  </a:srgbClr>
                </a:gs>
              </a:gsLst>
              <a:lin ang="0"/>
            </a:gradFill>
          </p:spPr>
        </p:sp>
        <p:sp>
          <p:nvSpPr>
            <p:cNvPr id="13" name="TextBox 13"/>
            <p:cNvSpPr txBox="1"/>
            <p:nvPr/>
          </p:nvSpPr>
          <p:spPr>
            <a:xfrm>
              <a:off x="0" y="38100"/>
              <a:ext cx="5730309" cy="1825580"/>
            </a:xfrm>
            <a:prstGeom prst="rect">
              <a:avLst/>
            </a:prstGeom>
          </p:spPr>
          <p:txBody>
            <a:bodyPr lIns="50800" tIns="50800" rIns="50800" bIns="50800" rtlCol="0" anchor="ctr"/>
            <a:lstStyle/>
            <a:p>
              <a:pPr algn="ctr">
                <a:lnSpc>
                  <a:spcPts val="2473"/>
                </a:lnSpc>
              </a:pPr>
              <a:endParaRPr/>
            </a:p>
          </p:txBody>
        </p:sp>
      </p:grpSp>
      <p:grpSp>
        <p:nvGrpSpPr>
          <p:cNvPr id="14" name="Group 14"/>
          <p:cNvGrpSpPr/>
          <p:nvPr/>
        </p:nvGrpSpPr>
        <p:grpSpPr>
          <a:xfrm>
            <a:off x="16031344" y="3155562"/>
            <a:ext cx="1227956" cy="1428894"/>
            <a:chOff x="0" y="0"/>
            <a:chExt cx="698500" cy="812800"/>
          </a:xfrm>
        </p:grpSpPr>
        <p:sp>
          <p:nvSpPr>
            <p:cNvPr id="15" name="Freeform 1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45DEEF">
                    <a:alpha val="100000"/>
                  </a:srgbClr>
                </a:gs>
                <a:gs pos="100000">
                  <a:srgbClr val="0074AD">
                    <a:alpha val="6500"/>
                  </a:srgbClr>
                </a:gs>
              </a:gsLst>
              <a:lin ang="0"/>
            </a:gradFill>
          </p:spPr>
        </p:sp>
        <p:sp>
          <p:nvSpPr>
            <p:cNvPr id="16" name="TextBox 16"/>
            <p:cNvSpPr txBox="1"/>
            <p:nvPr/>
          </p:nvSpPr>
          <p:spPr>
            <a:xfrm>
              <a:off x="0" y="92075"/>
              <a:ext cx="698500" cy="581025"/>
            </a:xfrm>
            <a:prstGeom prst="rect">
              <a:avLst/>
            </a:prstGeom>
          </p:spPr>
          <p:txBody>
            <a:bodyPr lIns="50800" tIns="50800" rIns="50800" bIns="50800" rtlCol="0" anchor="ctr"/>
            <a:lstStyle/>
            <a:p>
              <a:pPr algn="ctr">
                <a:lnSpc>
                  <a:spcPts val="2212"/>
                </a:lnSpc>
              </a:pPr>
              <a:endParaRPr/>
            </a:p>
          </p:txBody>
        </p:sp>
      </p:grpSp>
      <p:sp>
        <p:nvSpPr>
          <p:cNvPr id="17" name="TextBox 17"/>
          <p:cNvSpPr txBox="1"/>
          <p:nvPr/>
        </p:nvSpPr>
        <p:spPr>
          <a:xfrm>
            <a:off x="1028700" y="579695"/>
            <a:ext cx="16510407" cy="2302800"/>
          </a:xfrm>
          <a:prstGeom prst="rect">
            <a:avLst/>
          </a:prstGeom>
        </p:spPr>
        <p:txBody>
          <a:bodyPr lIns="0" tIns="0" rIns="0" bIns="0" rtlCol="0" anchor="t">
            <a:spAutoFit/>
          </a:bodyPr>
          <a:lstStyle/>
          <a:p>
            <a:pPr algn="l">
              <a:lnSpc>
                <a:spcPts val="8919"/>
              </a:lnSpc>
            </a:pPr>
            <a:r>
              <a:rPr lang="tr-TR" sz="8414" dirty="0" smtClean="0">
                <a:solidFill>
                  <a:srgbClr val="FFFFFF"/>
                </a:solidFill>
                <a:latin typeface="Anton"/>
                <a:ea typeface="Anton"/>
                <a:cs typeface="Anton"/>
                <a:sym typeface="Anton"/>
              </a:rPr>
              <a:t>  </a:t>
            </a:r>
            <a:r>
              <a:rPr lang="en-US" sz="8414" dirty="0" smtClean="0">
                <a:solidFill>
                  <a:srgbClr val="FFFFFF"/>
                </a:solidFill>
                <a:latin typeface="Anton"/>
                <a:ea typeface="Anton"/>
                <a:cs typeface="Anton"/>
                <a:sym typeface="Anton"/>
              </a:rPr>
              <a:t>YAPAY </a:t>
            </a:r>
            <a:r>
              <a:rPr lang="en-US" sz="8414" dirty="0">
                <a:solidFill>
                  <a:srgbClr val="FFFFFF"/>
                </a:solidFill>
                <a:latin typeface="Anton"/>
                <a:ea typeface="Anton"/>
                <a:cs typeface="Anton"/>
                <a:sym typeface="Anton"/>
              </a:rPr>
              <a:t>ZEKA DESTEKLI SAVUNMALAR</a:t>
            </a:r>
          </a:p>
          <a:p>
            <a:pPr algn="l">
              <a:lnSpc>
                <a:spcPts val="8919"/>
              </a:lnSpc>
              <a:spcBef>
                <a:spcPct val="0"/>
              </a:spcBef>
            </a:pPr>
            <a:endParaRPr lang="en-US" sz="8414" dirty="0">
              <a:solidFill>
                <a:srgbClr val="FFFFFF"/>
              </a:solidFill>
              <a:latin typeface="Anton"/>
              <a:ea typeface="Anton"/>
              <a:cs typeface="Anton"/>
              <a:sym typeface="Anton"/>
            </a:endParaRPr>
          </a:p>
        </p:txBody>
      </p:sp>
      <p:sp>
        <p:nvSpPr>
          <p:cNvPr id="18" name="TextBox 18"/>
          <p:cNvSpPr txBox="1"/>
          <p:nvPr/>
        </p:nvSpPr>
        <p:spPr>
          <a:xfrm>
            <a:off x="1495121" y="2200840"/>
            <a:ext cx="15586877" cy="1245870"/>
          </a:xfrm>
          <a:prstGeom prst="rect">
            <a:avLst/>
          </a:prstGeom>
        </p:spPr>
        <p:txBody>
          <a:bodyPr lIns="0" tIns="0" rIns="0" bIns="0" rtlCol="0" anchor="t">
            <a:spAutoFit/>
          </a:bodyPr>
          <a:lstStyle/>
          <a:p>
            <a:pPr algn="l">
              <a:lnSpc>
                <a:spcPts val="10080"/>
              </a:lnSpc>
              <a:spcBef>
                <a:spcPct val="0"/>
              </a:spcBef>
            </a:pPr>
            <a:r>
              <a:rPr lang="en-US" sz="7200">
                <a:solidFill>
                  <a:srgbClr val="FFFFFF"/>
                </a:solidFill>
                <a:latin typeface="Raleway"/>
                <a:ea typeface="Raleway"/>
                <a:cs typeface="Raleway"/>
                <a:sym typeface="Raleway"/>
              </a:rPr>
              <a:t>Doğal Dil İşleme (NLP)</a:t>
            </a:r>
          </a:p>
        </p:txBody>
      </p:sp>
      <p:sp>
        <p:nvSpPr>
          <p:cNvPr id="19" name="TextBox 19"/>
          <p:cNvSpPr txBox="1"/>
          <p:nvPr/>
        </p:nvSpPr>
        <p:spPr>
          <a:xfrm>
            <a:off x="1495121" y="3585775"/>
            <a:ext cx="14345305" cy="866521"/>
          </a:xfrm>
          <a:prstGeom prst="rect">
            <a:avLst/>
          </a:prstGeom>
        </p:spPr>
        <p:txBody>
          <a:bodyPr lIns="0" tIns="0" rIns="0" bIns="0" rtlCol="0" anchor="t">
            <a:spAutoFit/>
          </a:bodyPr>
          <a:lstStyle/>
          <a:p>
            <a:pPr algn="l">
              <a:lnSpc>
                <a:spcPts val="3392"/>
              </a:lnSpc>
            </a:pPr>
            <a:r>
              <a:rPr lang="en-US" sz="3200">
                <a:solidFill>
                  <a:srgbClr val="FFFFFF"/>
                </a:solidFill>
                <a:latin typeface="TT Lakes Neue"/>
                <a:ea typeface="TT Lakes Neue"/>
                <a:cs typeface="TT Lakes Neue"/>
                <a:sym typeface="TT Lakes Neue"/>
              </a:rPr>
              <a:t>Phishing e-postalarını veya kötü niyetli metinleri tespit etmek için kullanılır.</a:t>
            </a:r>
          </a:p>
          <a:p>
            <a:pPr algn="l">
              <a:lnSpc>
                <a:spcPts val="3392"/>
              </a:lnSpc>
              <a:spcBef>
                <a:spcPct val="0"/>
              </a:spcBef>
            </a:pPr>
            <a:endParaRPr lang="en-US" sz="3200">
              <a:solidFill>
                <a:srgbClr val="FFFFFF"/>
              </a:solidFill>
              <a:latin typeface="TT Lakes Neue"/>
              <a:ea typeface="TT Lakes Neue"/>
              <a:cs typeface="TT Lakes Neue"/>
              <a:sym typeface="TT Lakes Neue"/>
            </a:endParaRPr>
          </a:p>
        </p:txBody>
      </p:sp>
      <p:sp>
        <p:nvSpPr>
          <p:cNvPr id="20" name="TextBox 20"/>
          <p:cNvSpPr txBox="1"/>
          <p:nvPr/>
        </p:nvSpPr>
        <p:spPr>
          <a:xfrm>
            <a:off x="380260" y="4305427"/>
            <a:ext cx="14345305" cy="1723771"/>
          </a:xfrm>
          <a:prstGeom prst="rect">
            <a:avLst/>
          </a:prstGeom>
        </p:spPr>
        <p:txBody>
          <a:bodyPr lIns="0" tIns="0" rIns="0" bIns="0" rtlCol="0" anchor="t">
            <a:spAutoFit/>
          </a:bodyPr>
          <a:lstStyle/>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Örnek: 2017 yılında, Google yapay zekası, bir oltalama e-posta saldırısını analiz ederek 100 milyon dolarlık bir dolandırıcılığı önledi. NLP, metin dilini detaylıca inceleyerek bu e-postaları yakaladı.</a:t>
            </a:r>
          </a:p>
          <a:p>
            <a:pPr algn="l">
              <a:lnSpc>
                <a:spcPts val="3392"/>
              </a:lnSpc>
              <a:spcBef>
                <a:spcPct val="0"/>
              </a:spcBef>
            </a:pPr>
            <a:endParaRPr lang="en-US" sz="3200">
              <a:solidFill>
                <a:srgbClr val="FFFFFF"/>
              </a:solidFill>
              <a:latin typeface="TT Lakes Neue"/>
              <a:ea typeface="TT Lakes Neue"/>
              <a:cs typeface="TT Lakes Neue"/>
              <a:sym typeface="TT Lakes Neue"/>
            </a:endParaRPr>
          </a:p>
        </p:txBody>
      </p:sp>
      <p:sp>
        <p:nvSpPr>
          <p:cNvPr id="21" name="TextBox 21"/>
          <p:cNvSpPr txBox="1"/>
          <p:nvPr/>
        </p:nvSpPr>
        <p:spPr>
          <a:xfrm>
            <a:off x="1495121" y="5567820"/>
            <a:ext cx="15586877" cy="1245870"/>
          </a:xfrm>
          <a:prstGeom prst="rect">
            <a:avLst/>
          </a:prstGeom>
        </p:spPr>
        <p:txBody>
          <a:bodyPr lIns="0" tIns="0" rIns="0" bIns="0" rtlCol="0" anchor="t">
            <a:spAutoFit/>
          </a:bodyPr>
          <a:lstStyle/>
          <a:p>
            <a:pPr algn="l">
              <a:lnSpc>
                <a:spcPts val="10080"/>
              </a:lnSpc>
              <a:spcBef>
                <a:spcPct val="0"/>
              </a:spcBef>
            </a:pPr>
            <a:r>
              <a:rPr lang="en-US" sz="7200">
                <a:solidFill>
                  <a:srgbClr val="FFFFFF"/>
                </a:solidFill>
                <a:latin typeface="Raleway"/>
                <a:ea typeface="Raleway"/>
                <a:cs typeface="Raleway"/>
                <a:sym typeface="Raleway"/>
              </a:rPr>
              <a:t>Derin Öğrenme</a:t>
            </a:r>
          </a:p>
        </p:txBody>
      </p:sp>
      <p:sp>
        <p:nvSpPr>
          <p:cNvPr id="22" name="TextBox 22"/>
          <p:cNvSpPr txBox="1"/>
          <p:nvPr/>
        </p:nvSpPr>
        <p:spPr>
          <a:xfrm>
            <a:off x="1495121" y="6952755"/>
            <a:ext cx="14345305" cy="866521"/>
          </a:xfrm>
          <a:prstGeom prst="rect">
            <a:avLst/>
          </a:prstGeom>
        </p:spPr>
        <p:txBody>
          <a:bodyPr lIns="0" tIns="0" rIns="0" bIns="0" rtlCol="0" anchor="t">
            <a:spAutoFit/>
          </a:bodyPr>
          <a:lstStyle/>
          <a:p>
            <a:pPr algn="l">
              <a:lnSpc>
                <a:spcPts val="3392"/>
              </a:lnSpc>
              <a:spcBef>
                <a:spcPct val="0"/>
              </a:spcBef>
            </a:pPr>
            <a:r>
              <a:rPr lang="en-US" sz="3200">
                <a:solidFill>
                  <a:srgbClr val="FFFFFF"/>
                </a:solidFill>
                <a:latin typeface="TT Lakes Neue"/>
                <a:ea typeface="TT Lakes Neue"/>
                <a:cs typeface="TT Lakes Neue"/>
                <a:sym typeface="TT Lakes Neue"/>
              </a:rPr>
              <a:t>Daha karmaşık ve derinlemesine analizler yapar, özellikle sıfırıncı gün saldırılarına (zero-day attacks) karşı etkilidir.</a:t>
            </a:r>
          </a:p>
        </p:txBody>
      </p:sp>
      <p:sp>
        <p:nvSpPr>
          <p:cNvPr id="23" name="TextBox 23"/>
          <p:cNvSpPr txBox="1"/>
          <p:nvPr/>
        </p:nvSpPr>
        <p:spPr>
          <a:xfrm>
            <a:off x="380260" y="7892063"/>
            <a:ext cx="14345305" cy="1723771"/>
          </a:xfrm>
          <a:prstGeom prst="rect">
            <a:avLst/>
          </a:prstGeom>
        </p:spPr>
        <p:txBody>
          <a:bodyPr lIns="0" tIns="0" rIns="0" bIns="0" rtlCol="0" anchor="t">
            <a:spAutoFit/>
          </a:bodyPr>
          <a:lstStyle/>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Örnek: 2018’de Google DeepMind’ın sağlık departmanı, bir sağlık siber saldırısını tespit etti. AI destekli sistemler sıfırıncı gün (zero-day) zafiyetleri tespit ederek saldırının büyümesini engelledi.</a:t>
            </a:r>
          </a:p>
          <a:p>
            <a:pPr algn="l">
              <a:lnSpc>
                <a:spcPts val="3392"/>
              </a:lnSpc>
              <a:spcBef>
                <a:spcPct val="0"/>
              </a:spcBef>
            </a:pPr>
            <a:endParaRPr lang="en-US" sz="3200">
              <a:solidFill>
                <a:srgbClr val="FFFFFF"/>
              </a:solidFill>
              <a:latin typeface="TT Lakes Neue"/>
              <a:ea typeface="TT Lakes Neue"/>
              <a:cs typeface="TT Lakes Neue"/>
              <a:sym typeface="TT Lakes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11" name="Group 11"/>
          <p:cNvGrpSpPr/>
          <p:nvPr/>
        </p:nvGrpSpPr>
        <p:grpSpPr>
          <a:xfrm>
            <a:off x="-11996079" y="2182140"/>
            <a:ext cx="21757266" cy="7076160"/>
            <a:chOff x="0" y="0"/>
            <a:chExt cx="5730309" cy="1863680"/>
          </a:xfrm>
        </p:grpSpPr>
        <p:sp>
          <p:nvSpPr>
            <p:cNvPr id="12" name="Freeform 12"/>
            <p:cNvSpPr/>
            <p:nvPr/>
          </p:nvSpPr>
          <p:spPr>
            <a:xfrm>
              <a:off x="0" y="0"/>
              <a:ext cx="5730309" cy="1863680"/>
            </a:xfrm>
            <a:custGeom>
              <a:avLst/>
              <a:gdLst/>
              <a:ahLst/>
              <a:cxnLst/>
              <a:rect l="l" t="t" r="r" b="b"/>
              <a:pathLst>
                <a:path w="5730309" h="1863680">
                  <a:moveTo>
                    <a:pt x="0" y="0"/>
                  </a:moveTo>
                  <a:lnTo>
                    <a:pt x="5730309" y="0"/>
                  </a:lnTo>
                  <a:lnTo>
                    <a:pt x="5730309" y="1863680"/>
                  </a:lnTo>
                  <a:lnTo>
                    <a:pt x="0" y="1863680"/>
                  </a:lnTo>
                  <a:close/>
                </a:path>
              </a:pathLst>
            </a:custGeom>
            <a:gradFill rotWithShape="1">
              <a:gsLst>
                <a:gs pos="0">
                  <a:srgbClr val="45DEEF">
                    <a:alpha val="100000"/>
                  </a:srgbClr>
                </a:gs>
                <a:gs pos="100000">
                  <a:srgbClr val="0074AD">
                    <a:alpha val="6500"/>
                  </a:srgbClr>
                </a:gs>
              </a:gsLst>
              <a:lin ang="0"/>
            </a:gradFill>
          </p:spPr>
        </p:sp>
        <p:sp>
          <p:nvSpPr>
            <p:cNvPr id="13" name="TextBox 13"/>
            <p:cNvSpPr txBox="1"/>
            <p:nvPr/>
          </p:nvSpPr>
          <p:spPr>
            <a:xfrm>
              <a:off x="0" y="38100"/>
              <a:ext cx="5730309" cy="1825580"/>
            </a:xfrm>
            <a:prstGeom prst="rect">
              <a:avLst/>
            </a:prstGeom>
          </p:spPr>
          <p:txBody>
            <a:bodyPr lIns="50800" tIns="50800" rIns="50800" bIns="50800" rtlCol="0" anchor="ctr"/>
            <a:lstStyle/>
            <a:p>
              <a:pPr algn="ctr">
                <a:lnSpc>
                  <a:spcPts val="2473"/>
                </a:lnSpc>
              </a:pPr>
              <a:endParaRPr/>
            </a:p>
          </p:txBody>
        </p:sp>
      </p:grpSp>
      <p:grpSp>
        <p:nvGrpSpPr>
          <p:cNvPr id="14" name="Group 14"/>
          <p:cNvGrpSpPr/>
          <p:nvPr/>
        </p:nvGrpSpPr>
        <p:grpSpPr>
          <a:xfrm>
            <a:off x="16031344" y="3155562"/>
            <a:ext cx="1227956" cy="1428894"/>
            <a:chOff x="0" y="0"/>
            <a:chExt cx="698500" cy="812800"/>
          </a:xfrm>
        </p:grpSpPr>
        <p:sp>
          <p:nvSpPr>
            <p:cNvPr id="15" name="Freeform 1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45DEEF">
                    <a:alpha val="100000"/>
                  </a:srgbClr>
                </a:gs>
                <a:gs pos="100000">
                  <a:srgbClr val="0074AD">
                    <a:alpha val="6500"/>
                  </a:srgbClr>
                </a:gs>
              </a:gsLst>
              <a:lin ang="0"/>
            </a:gradFill>
          </p:spPr>
        </p:sp>
        <p:sp>
          <p:nvSpPr>
            <p:cNvPr id="16" name="TextBox 16"/>
            <p:cNvSpPr txBox="1"/>
            <p:nvPr/>
          </p:nvSpPr>
          <p:spPr>
            <a:xfrm>
              <a:off x="0" y="92075"/>
              <a:ext cx="698500" cy="581025"/>
            </a:xfrm>
            <a:prstGeom prst="rect">
              <a:avLst/>
            </a:prstGeom>
          </p:spPr>
          <p:txBody>
            <a:bodyPr lIns="50800" tIns="50800" rIns="50800" bIns="50800" rtlCol="0" anchor="ctr"/>
            <a:lstStyle/>
            <a:p>
              <a:pPr algn="ctr">
                <a:lnSpc>
                  <a:spcPts val="2212"/>
                </a:lnSpc>
              </a:pPr>
              <a:endParaRPr/>
            </a:p>
          </p:txBody>
        </p:sp>
      </p:grpSp>
      <p:sp>
        <p:nvSpPr>
          <p:cNvPr id="17" name="TextBox 17"/>
          <p:cNvSpPr txBox="1"/>
          <p:nvPr/>
        </p:nvSpPr>
        <p:spPr>
          <a:xfrm>
            <a:off x="1028700" y="579695"/>
            <a:ext cx="16510407" cy="2292741"/>
          </a:xfrm>
          <a:prstGeom prst="rect">
            <a:avLst/>
          </a:prstGeom>
        </p:spPr>
        <p:txBody>
          <a:bodyPr lIns="0" tIns="0" rIns="0" bIns="0" rtlCol="0" anchor="t">
            <a:spAutoFit/>
          </a:bodyPr>
          <a:lstStyle/>
          <a:p>
            <a:pPr algn="ctr">
              <a:lnSpc>
                <a:spcPts val="8919"/>
              </a:lnSpc>
            </a:pPr>
            <a:r>
              <a:rPr lang="en-US" sz="8414">
                <a:solidFill>
                  <a:srgbClr val="FFFFFF"/>
                </a:solidFill>
                <a:latin typeface="Anton"/>
                <a:ea typeface="Anton"/>
                <a:cs typeface="Anton"/>
                <a:sym typeface="Anton"/>
              </a:rPr>
              <a:t>IPS VE IDS NEDIR?</a:t>
            </a:r>
          </a:p>
          <a:p>
            <a:pPr algn="ctr">
              <a:lnSpc>
                <a:spcPts val="8919"/>
              </a:lnSpc>
              <a:spcBef>
                <a:spcPct val="0"/>
              </a:spcBef>
            </a:pPr>
            <a:endParaRPr lang="en-US" sz="8414">
              <a:solidFill>
                <a:srgbClr val="FFFFFF"/>
              </a:solidFill>
              <a:latin typeface="Anton"/>
              <a:ea typeface="Anton"/>
              <a:cs typeface="Anton"/>
              <a:sym typeface="Anton"/>
            </a:endParaRPr>
          </a:p>
        </p:txBody>
      </p:sp>
      <p:sp>
        <p:nvSpPr>
          <p:cNvPr id="18" name="TextBox 18"/>
          <p:cNvSpPr txBox="1"/>
          <p:nvPr/>
        </p:nvSpPr>
        <p:spPr>
          <a:xfrm>
            <a:off x="1495121" y="2200840"/>
            <a:ext cx="15586877" cy="2522220"/>
          </a:xfrm>
          <a:prstGeom prst="rect">
            <a:avLst/>
          </a:prstGeom>
        </p:spPr>
        <p:txBody>
          <a:bodyPr lIns="0" tIns="0" rIns="0" bIns="0" rtlCol="0" anchor="t">
            <a:spAutoFit/>
          </a:bodyPr>
          <a:lstStyle/>
          <a:p>
            <a:pPr algn="l">
              <a:lnSpc>
                <a:spcPts val="10080"/>
              </a:lnSpc>
              <a:spcBef>
                <a:spcPct val="0"/>
              </a:spcBef>
            </a:pPr>
            <a:r>
              <a:rPr lang="en-US" sz="7200">
                <a:solidFill>
                  <a:srgbClr val="FFFFFF"/>
                </a:solidFill>
                <a:latin typeface="Raleway"/>
                <a:ea typeface="Raleway"/>
                <a:cs typeface="Raleway"/>
                <a:sym typeface="Raleway"/>
              </a:rPr>
              <a:t>IPS (Intrusion Prevention System - Saldırı Önleme Sistemi)</a:t>
            </a:r>
          </a:p>
        </p:txBody>
      </p:sp>
      <p:sp>
        <p:nvSpPr>
          <p:cNvPr id="19" name="TextBox 19"/>
          <p:cNvSpPr txBox="1"/>
          <p:nvPr/>
        </p:nvSpPr>
        <p:spPr>
          <a:xfrm>
            <a:off x="1495121" y="5191125"/>
            <a:ext cx="13244553" cy="1723771"/>
          </a:xfrm>
          <a:prstGeom prst="rect">
            <a:avLst/>
          </a:prstGeom>
        </p:spPr>
        <p:txBody>
          <a:bodyPr lIns="0" tIns="0" rIns="0" bIns="0" rtlCol="0" anchor="t">
            <a:spAutoFit/>
          </a:bodyPr>
          <a:lstStyle/>
          <a:p>
            <a:pPr algn="l">
              <a:lnSpc>
                <a:spcPts val="3392"/>
              </a:lnSpc>
              <a:spcBef>
                <a:spcPct val="0"/>
              </a:spcBef>
            </a:pPr>
            <a:r>
              <a:rPr lang="en-US" sz="3200">
                <a:solidFill>
                  <a:srgbClr val="FFFFFF"/>
                </a:solidFill>
                <a:latin typeface="TT Lakes Neue"/>
                <a:ea typeface="TT Lakes Neue"/>
                <a:cs typeface="TT Lakes Neue"/>
                <a:sym typeface="TT Lakes Neue"/>
              </a:rPr>
              <a:t>IPS, ağda veya sistemde şüpheli ya da kötü niyetli etkinlikleri algılayıp bu etkinliklere müdahale ederek önleyen bir güvenlik sistemidir. Bir tehdit tespit edildiğinde, IPS genellikle otomatik olarak saldırıyı durdurur.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11" name="Group 11"/>
          <p:cNvGrpSpPr/>
          <p:nvPr/>
        </p:nvGrpSpPr>
        <p:grpSpPr>
          <a:xfrm>
            <a:off x="-11996079" y="2182140"/>
            <a:ext cx="21757266" cy="7076160"/>
            <a:chOff x="0" y="0"/>
            <a:chExt cx="5730309" cy="1863680"/>
          </a:xfrm>
        </p:grpSpPr>
        <p:sp>
          <p:nvSpPr>
            <p:cNvPr id="12" name="Freeform 12"/>
            <p:cNvSpPr/>
            <p:nvPr/>
          </p:nvSpPr>
          <p:spPr>
            <a:xfrm>
              <a:off x="0" y="0"/>
              <a:ext cx="5730309" cy="1863680"/>
            </a:xfrm>
            <a:custGeom>
              <a:avLst/>
              <a:gdLst/>
              <a:ahLst/>
              <a:cxnLst/>
              <a:rect l="l" t="t" r="r" b="b"/>
              <a:pathLst>
                <a:path w="5730309" h="1863680">
                  <a:moveTo>
                    <a:pt x="0" y="0"/>
                  </a:moveTo>
                  <a:lnTo>
                    <a:pt x="5730309" y="0"/>
                  </a:lnTo>
                  <a:lnTo>
                    <a:pt x="5730309" y="1863680"/>
                  </a:lnTo>
                  <a:lnTo>
                    <a:pt x="0" y="1863680"/>
                  </a:lnTo>
                  <a:close/>
                </a:path>
              </a:pathLst>
            </a:custGeom>
            <a:gradFill rotWithShape="1">
              <a:gsLst>
                <a:gs pos="0">
                  <a:srgbClr val="45DEEF">
                    <a:alpha val="100000"/>
                  </a:srgbClr>
                </a:gs>
                <a:gs pos="100000">
                  <a:srgbClr val="0074AD">
                    <a:alpha val="6500"/>
                  </a:srgbClr>
                </a:gs>
              </a:gsLst>
              <a:lin ang="0"/>
            </a:gradFill>
          </p:spPr>
        </p:sp>
        <p:sp>
          <p:nvSpPr>
            <p:cNvPr id="13" name="TextBox 13"/>
            <p:cNvSpPr txBox="1"/>
            <p:nvPr/>
          </p:nvSpPr>
          <p:spPr>
            <a:xfrm>
              <a:off x="0" y="38100"/>
              <a:ext cx="5730309" cy="1825580"/>
            </a:xfrm>
            <a:prstGeom prst="rect">
              <a:avLst/>
            </a:prstGeom>
          </p:spPr>
          <p:txBody>
            <a:bodyPr lIns="50800" tIns="50800" rIns="50800" bIns="50800" rtlCol="0" anchor="ctr"/>
            <a:lstStyle/>
            <a:p>
              <a:pPr algn="ctr">
                <a:lnSpc>
                  <a:spcPts val="2473"/>
                </a:lnSpc>
              </a:pPr>
              <a:endParaRPr/>
            </a:p>
          </p:txBody>
        </p:sp>
      </p:grpSp>
      <p:grpSp>
        <p:nvGrpSpPr>
          <p:cNvPr id="14" name="Group 14"/>
          <p:cNvGrpSpPr/>
          <p:nvPr/>
        </p:nvGrpSpPr>
        <p:grpSpPr>
          <a:xfrm>
            <a:off x="16031344" y="3155562"/>
            <a:ext cx="1227956" cy="1428894"/>
            <a:chOff x="0" y="0"/>
            <a:chExt cx="698500" cy="812800"/>
          </a:xfrm>
        </p:grpSpPr>
        <p:sp>
          <p:nvSpPr>
            <p:cNvPr id="15" name="Freeform 1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45DEEF">
                    <a:alpha val="100000"/>
                  </a:srgbClr>
                </a:gs>
                <a:gs pos="100000">
                  <a:srgbClr val="0074AD">
                    <a:alpha val="6500"/>
                  </a:srgbClr>
                </a:gs>
              </a:gsLst>
              <a:lin ang="0"/>
            </a:gradFill>
          </p:spPr>
        </p:sp>
        <p:sp>
          <p:nvSpPr>
            <p:cNvPr id="16" name="TextBox 16"/>
            <p:cNvSpPr txBox="1"/>
            <p:nvPr/>
          </p:nvSpPr>
          <p:spPr>
            <a:xfrm>
              <a:off x="0" y="92075"/>
              <a:ext cx="698500" cy="581025"/>
            </a:xfrm>
            <a:prstGeom prst="rect">
              <a:avLst/>
            </a:prstGeom>
          </p:spPr>
          <p:txBody>
            <a:bodyPr lIns="50800" tIns="50800" rIns="50800" bIns="50800" rtlCol="0" anchor="ctr"/>
            <a:lstStyle/>
            <a:p>
              <a:pPr algn="ctr">
                <a:lnSpc>
                  <a:spcPts val="2212"/>
                </a:lnSpc>
              </a:pPr>
              <a:endParaRPr/>
            </a:p>
          </p:txBody>
        </p:sp>
      </p:grpSp>
      <p:sp>
        <p:nvSpPr>
          <p:cNvPr id="17" name="TextBox 17"/>
          <p:cNvSpPr txBox="1"/>
          <p:nvPr/>
        </p:nvSpPr>
        <p:spPr>
          <a:xfrm>
            <a:off x="1028700" y="579695"/>
            <a:ext cx="16510407" cy="2292741"/>
          </a:xfrm>
          <a:prstGeom prst="rect">
            <a:avLst/>
          </a:prstGeom>
        </p:spPr>
        <p:txBody>
          <a:bodyPr lIns="0" tIns="0" rIns="0" bIns="0" rtlCol="0" anchor="t">
            <a:spAutoFit/>
          </a:bodyPr>
          <a:lstStyle/>
          <a:p>
            <a:pPr algn="ctr">
              <a:lnSpc>
                <a:spcPts val="8919"/>
              </a:lnSpc>
            </a:pPr>
            <a:r>
              <a:rPr lang="en-US" sz="8414">
                <a:solidFill>
                  <a:srgbClr val="FFFFFF"/>
                </a:solidFill>
                <a:latin typeface="Anton"/>
                <a:ea typeface="Anton"/>
                <a:cs typeface="Anton"/>
                <a:sym typeface="Anton"/>
              </a:rPr>
              <a:t>IPS VE IDS NEDIR?</a:t>
            </a:r>
          </a:p>
          <a:p>
            <a:pPr algn="ctr">
              <a:lnSpc>
                <a:spcPts val="8919"/>
              </a:lnSpc>
              <a:spcBef>
                <a:spcPct val="0"/>
              </a:spcBef>
            </a:pPr>
            <a:endParaRPr lang="en-US" sz="8414">
              <a:solidFill>
                <a:srgbClr val="FFFFFF"/>
              </a:solidFill>
              <a:latin typeface="Anton"/>
              <a:ea typeface="Anton"/>
              <a:cs typeface="Anton"/>
              <a:sym typeface="Anton"/>
            </a:endParaRPr>
          </a:p>
        </p:txBody>
      </p:sp>
      <p:sp>
        <p:nvSpPr>
          <p:cNvPr id="18" name="TextBox 18"/>
          <p:cNvSpPr txBox="1"/>
          <p:nvPr/>
        </p:nvSpPr>
        <p:spPr>
          <a:xfrm>
            <a:off x="1495121" y="2200840"/>
            <a:ext cx="15586877" cy="2522220"/>
          </a:xfrm>
          <a:prstGeom prst="rect">
            <a:avLst/>
          </a:prstGeom>
        </p:spPr>
        <p:txBody>
          <a:bodyPr lIns="0" tIns="0" rIns="0" bIns="0" rtlCol="0" anchor="t">
            <a:spAutoFit/>
          </a:bodyPr>
          <a:lstStyle/>
          <a:p>
            <a:pPr algn="l">
              <a:lnSpc>
                <a:spcPts val="10080"/>
              </a:lnSpc>
              <a:spcBef>
                <a:spcPct val="0"/>
              </a:spcBef>
            </a:pPr>
            <a:r>
              <a:rPr lang="en-US" sz="7200">
                <a:solidFill>
                  <a:srgbClr val="FFFFFF"/>
                </a:solidFill>
                <a:latin typeface="Raleway"/>
                <a:ea typeface="Raleway"/>
                <a:cs typeface="Raleway"/>
                <a:sym typeface="Raleway"/>
              </a:rPr>
              <a:t>IDS (Intrusion Detection System - Saldırı Tespit Sistemi)</a:t>
            </a:r>
          </a:p>
        </p:txBody>
      </p:sp>
      <p:sp>
        <p:nvSpPr>
          <p:cNvPr id="19" name="TextBox 19"/>
          <p:cNvSpPr txBox="1"/>
          <p:nvPr/>
        </p:nvSpPr>
        <p:spPr>
          <a:xfrm>
            <a:off x="1495121" y="5191125"/>
            <a:ext cx="13244553" cy="1723771"/>
          </a:xfrm>
          <a:prstGeom prst="rect">
            <a:avLst/>
          </a:prstGeom>
        </p:spPr>
        <p:txBody>
          <a:bodyPr lIns="0" tIns="0" rIns="0" bIns="0" rtlCol="0" anchor="t">
            <a:spAutoFit/>
          </a:bodyPr>
          <a:lstStyle/>
          <a:p>
            <a:pPr algn="l">
              <a:lnSpc>
                <a:spcPts val="3392"/>
              </a:lnSpc>
            </a:pPr>
            <a:r>
              <a:rPr lang="en-US" sz="3200">
                <a:solidFill>
                  <a:srgbClr val="FFFFFF"/>
                </a:solidFill>
                <a:latin typeface="TT Lakes Neue"/>
                <a:ea typeface="TT Lakes Neue"/>
                <a:cs typeface="TT Lakes Neue"/>
                <a:sym typeface="TT Lakes Neue"/>
              </a:rPr>
              <a:t>IDS, sistem veya ağ üzerinde saldırı belirtilerini algılayan ve raporlayan bir sistemdir. Ancak, IDS otomatik bir müdahale yapmaz; sadece saldırıları tespit edip bildirimde bulunur.</a:t>
            </a:r>
          </a:p>
          <a:p>
            <a:pPr algn="l">
              <a:lnSpc>
                <a:spcPts val="3392"/>
              </a:lnSpc>
              <a:spcBef>
                <a:spcPct val="0"/>
              </a:spcBef>
            </a:pPr>
            <a:endParaRPr lang="en-US" sz="3200">
              <a:solidFill>
                <a:srgbClr val="FFFFFF"/>
              </a:solidFill>
              <a:latin typeface="TT Lakes Neue"/>
              <a:ea typeface="TT Lakes Neue"/>
              <a:cs typeface="TT Lakes Neue"/>
              <a:sym typeface="TT Lakes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11" name="Group 11"/>
          <p:cNvGrpSpPr/>
          <p:nvPr/>
        </p:nvGrpSpPr>
        <p:grpSpPr>
          <a:xfrm>
            <a:off x="-11996079" y="2182140"/>
            <a:ext cx="21757266" cy="7076160"/>
            <a:chOff x="0" y="0"/>
            <a:chExt cx="5730309" cy="1863680"/>
          </a:xfrm>
        </p:grpSpPr>
        <p:sp>
          <p:nvSpPr>
            <p:cNvPr id="12" name="Freeform 12"/>
            <p:cNvSpPr/>
            <p:nvPr/>
          </p:nvSpPr>
          <p:spPr>
            <a:xfrm>
              <a:off x="0" y="0"/>
              <a:ext cx="5730309" cy="1863680"/>
            </a:xfrm>
            <a:custGeom>
              <a:avLst/>
              <a:gdLst/>
              <a:ahLst/>
              <a:cxnLst/>
              <a:rect l="l" t="t" r="r" b="b"/>
              <a:pathLst>
                <a:path w="5730309" h="1863680">
                  <a:moveTo>
                    <a:pt x="0" y="0"/>
                  </a:moveTo>
                  <a:lnTo>
                    <a:pt x="5730309" y="0"/>
                  </a:lnTo>
                  <a:lnTo>
                    <a:pt x="5730309" y="1863680"/>
                  </a:lnTo>
                  <a:lnTo>
                    <a:pt x="0" y="1863680"/>
                  </a:lnTo>
                  <a:close/>
                </a:path>
              </a:pathLst>
            </a:custGeom>
            <a:gradFill rotWithShape="1">
              <a:gsLst>
                <a:gs pos="0">
                  <a:srgbClr val="45DEEF">
                    <a:alpha val="100000"/>
                  </a:srgbClr>
                </a:gs>
                <a:gs pos="100000">
                  <a:srgbClr val="0074AD">
                    <a:alpha val="6500"/>
                  </a:srgbClr>
                </a:gs>
              </a:gsLst>
              <a:lin ang="0"/>
            </a:gradFill>
          </p:spPr>
        </p:sp>
        <p:sp>
          <p:nvSpPr>
            <p:cNvPr id="13" name="TextBox 13"/>
            <p:cNvSpPr txBox="1"/>
            <p:nvPr/>
          </p:nvSpPr>
          <p:spPr>
            <a:xfrm>
              <a:off x="0" y="38100"/>
              <a:ext cx="5730309" cy="1825580"/>
            </a:xfrm>
            <a:prstGeom prst="rect">
              <a:avLst/>
            </a:prstGeom>
          </p:spPr>
          <p:txBody>
            <a:bodyPr lIns="50800" tIns="50800" rIns="50800" bIns="50800" rtlCol="0" anchor="ctr"/>
            <a:lstStyle/>
            <a:p>
              <a:pPr algn="ctr">
                <a:lnSpc>
                  <a:spcPts val="2473"/>
                </a:lnSpc>
              </a:pPr>
              <a:endParaRPr/>
            </a:p>
          </p:txBody>
        </p:sp>
      </p:grpSp>
      <p:grpSp>
        <p:nvGrpSpPr>
          <p:cNvPr id="14" name="Group 14"/>
          <p:cNvGrpSpPr/>
          <p:nvPr/>
        </p:nvGrpSpPr>
        <p:grpSpPr>
          <a:xfrm>
            <a:off x="16031344" y="3155562"/>
            <a:ext cx="1227956" cy="1428894"/>
            <a:chOff x="0" y="0"/>
            <a:chExt cx="698500" cy="812800"/>
          </a:xfrm>
        </p:grpSpPr>
        <p:sp>
          <p:nvSpPr>
            <p:cNvPr id="15" name="Freeform 1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45DEEF">
                    <a:alpha val="100000"/>
                  </a:srgbClr>
                </a:gs>
                <a:gs pos="100000">
                  <a:srgbClr val="0074AD">
                    <a:alpha val="6500"/>
                  </a:srgbClr>
                </a:gs>
              </a:gsLst>
              <a:lin ang="0"/>
            </a:gradFill>
          </p:spPr>
        </p:sp>
        <p:sp>
          <p:nvSpPr>
            <p:cNvPr id="16" name="TextBox 16"/>
            <p:cNvSpPr txBox="1"/>
            <p:nvPr/>
          </p:nvSpPr>
          <p:spPr>
            <a:xfrm>
              <a:off x="0" y="92075"/>
              <a:ext cx="698500" cy="581025"/>
            </a:xfrm>
            <a:prstGeom prst="rect">
              <a:avLst/>
            </a:prstGeom>
          </p:spPr>
          <p:txBody>
            <a:bodyPr lIns="50800" tIns="50800" rIns="50800" bIns="50800" rtlCol="0" anchor="ctr"/>
            <a:lstStyle/>
            <a:p>
              <a:pPr algn="ctr">
                <a:lnSpc>
                  <a:spcPts val="2212"/>
                </a:lnSpc>
              </a:pPr>
              <a:endParaRPr/>
            </a:p>
          </p:txBody>
        </p:sp>
      </p:grpSp>
      <p:sp>
        <p:nvSpPr>
          <p:cNvPr id="17" name="TextBox 17"/>
          <p:cNvSpPr txBox="1"/>
          <p:nvPr/>
        </p:nvSpPr>
        <p:spPr>
          <a:xfrm>
            <a:off x="1028700" y="579695"/>
            <a:ext cx="16510407" cy="2292741"/>
          </a:xfrm>
          <a:prstGeom prst="rect">
            <a:avLst/>
          </a:prstGeom>
        </p:spPr>
        <p:txBody>
          <a:bodyPr lIns="0" tIns="0" rIns="0" bIns="0" rtlCol="0" anchor="t">
            <a:spAutoFit/>
          </a:bodyPr>
          <a:lstStyle/>
          <a:p>
            <a:pPr algn="ctr">
              <a:lnSpc>
                <a:spcPts val="8919"/>
              </a:lnSpc>
            </a:pPr>
            <a:r>
              <a:rPr lang="en-US" sz="8414">
                <a:solidFill>
                  <a:srgbClr val="FFFFFF"/>
                </a:solidFill>
                <a:latin typeface="Anton"/>
                <a:ea typeface="Anton"/>
                <a:cs typeface="Anton"/>
                <a:sym typeface="Anton"/>
              </a:rPr>
              <a:t>IPS VE IDS'IN ÇALIŞMA PRENSIPLERI</a:t>
            </a:r>
          </a:p>
          <a:p>
            <a:pPr algn="ctr">
              <a:lnSpc>
                <a:spcPts val="8919"/>
              </a:lnSpc>
              <a:spcBef>
                <a:spcPct val="0"/>
              </a:spcBef>
            </a:pPr>
            <a:endParaRPr lang="en-US" sz="8414">
              <a:solidFill>
                <a:srgbClr val="FFFFFF"/>
              </a:solidFill>
              <a:latin typeface="Anton"/>
              <a:ea typeface="Anton"/>
              <a:cs typeface="Anton"/>
              <a:sym typeface="Anton"/>
            </a:endParaRPr>
          </a:p>
        </p:txBody>
      </p:sp>
      <p:sp>
        <p:nvSpPr>
          <p:cNvPr id="18" name="TextBox 18"/>
          <p:cNvSpPr txBox="1"/>
          <p:nvPr/>
        </p:nvSpPr>
        <p:spPr>
          <a:xfrm>
            <a:off x="1495121" y="2200840"/>
            <a:ext cx="15586877" cy="2522220"/>
          </a:xfrm>
          <a:prstGeom prst="rect">
            <a:avLst/>
          </a:prstGeom>
        </p:spPr>
        <p:txBody>
          <a:bodyPr lIns="0" tIns="0" rIns="0" bIns="0" rtlCol="0" anchor="t">
            <a:spAutoFit/>
          </a:bodyPr>
          <a:lstStyle/>
          <a:p>
            <a:pPr algn="l">
              <a:lnSpc>
                <a:spcPts val="10080"/>
              </a:lnSpc>
            </a:pPr>
            <a:r>
              <a:rPr lang="en-US" sz="7200">
                <a:solidFill>
                  <a:srgbClr val="FFFFFF"/>
                </a:solidFill>
                <a:latin typeface="Raleway"/>
                <a:ea typeface="Raleway"/>
                <a:cs typeface="Raleway"/>
                <a:sym typeface="Raleway"/>
              </a:rPr>
              <a:t>IPS Çalışma Şekli</a:t>
            </a:r>
          </a:p>
          <a:p>
            <a:pPr algn="l">
              <a:lnSpc>
                <a:spcPts val="10080"/>
              </a:lnSpc>
              <a:spcBef>
                <a:spcPct val="0"/>
              </a:spcBef>
            </a:pPr>
            <a:endParaRPr lang="en-US" sz="7200">
              <a:solidFill>
                <a:srgbClr val="FFFFFF"/>
              </a:solidFill>
              <a:latin typeface="Raleway"/>
              <a:ea typeface="Raleway"/>
              <a:cs typeface="Raleway"/>
              <a:sym typeface="Raleway"/>
            </a:endParaRPr>
          </a:p>
        </p:txBody>
      </p:sp>
      <p:sp>
        <p:nvSpPr>
          <p:cNvPr id="19" name="TextBox 19"/>
          <p:cNvSpPr txBox="1"/>
          <p:nvPr/>
        </p:nvSpPr>
        <p:spPr>
          <a:xfrm>
            <a:off x="1495121" y="3884987"/>
            <a:ext cx="13244553" cy="2152396"/>
          </a:xfrm>
          <a:prstGeom prst="rect">
            <a:avLst/>
          </a:prstGeom>
        </p:spPr>
        <p:txBody>
          <a:bodyPr lIns="0" tIns="0" rIns="0" bIns="0" rtlCol="0" anchor="t">
            <a:spAutoFit/>
          </a:bodyPr>
          <a:lstStyle/>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Tehditleri ağ veya sistem seviyesinde engeller.</a:t>
            </a:r>
          </a:p>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Genellikle bir güvenlik duvarı gibi çalışır.</a:t>
            </a:r>
          </a:p>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Kötü niyetli trafik algılandığında o trafiği engeller.</a:t>
            </a:r>
          </a:p>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Daha çok proaktif bir yapıya sahiptir.</a:t>
            </a:r>
          </a:p>
          <a:p>
            <a:pPr algn="l">
              <a:lnSpc>
                <a:spcPts val="3392"/>
              </a:lnSpc>
              <a:spcBef>
                <a:spcPct val="0"/>
              </a:spcBef>
            </a:pPr>
            <a:endParaRPr lang="en-US" sz="3200">
              <a:solidFill>
                <a:srgbClr val="FFFFFF"/>
              </a:solidFill>
              <a:latin typeface="TT Lakes Neue"/>
              <a:ea typeface="TT Lakes Neue"/>
              <a:cs typeface="TT Lakes Neue"/>
              <a:sym typeface="TT Lakes Neue"/>
            </a:endParaRPr>
          </a:p>
        </p:txBody>
      </p:sp>
      <p:sp>
        <p:nvSpPr>
          <p:cNvPr id="20" name="TextBox 20"/>
          <p:cNvSpPr txBox="1"/>
          <p:nvPr/>
        </p:nvSpPr>
        <p:spPr>
          <a:xfrm>
            <a:off x="1495121" y="5768419"/>
            <a:ext cx="15586877" cy="1245870"/>
          </a:xfrm>
          <a:prstGeom prst="rect">
            <a:avLst/>
          </a:prstGeom>
        </p:spPr>
        <p:txBody>
          <a:bodyPr lIns="0" tIns="0" rIns="0" bIns="0" rtlCol="0" anchor="t">
            <a:spAutoFit/>
          </a:bodyPr>
          <a:lstStyle/>
          <a:p>
            <a:pPr algn="l">
              <a:lnSpc>
                <a:spcPts val="10080"/>
              </a:lnSpc>
              <a:spcBef>
                <a:spcPct val="0"/>
              </a:spcBef>
            </a:pPr>
            <a:r>
              <a:rPr lang="en-US" sz="7200">
                <a:solidFill>
                  <a:srgbClr val="FFFFFF"/>
                </a:solidFill>
                <a:latin typeface="Raleway"/>
                <a:ea typeface="Raleway"/>
                <a:cs typeface="Raleway"/>
                <a:sym typeface="Raleway"/>
              </a:rPr>
              <a:t>IDS Çalışma Şekli</a:t>
            </a:r>
          </a:p>
        </p:txBody>
      </p:sp>
      <p:sp>
        <p:nvSpPr>
          <p:cNvPr id="21" name="TextBox 21"/>
          <p:cNvSpPr txBox="1"/>
          <p:nvPr/>
        </p:nvSpPr>
        <p:spPr>
          <a:xfrm>
            <a:off x="1495121" y="7314535"/>
            <a:ext cx="13244553" cy="2581021"/>
          </a:xfrm>
          <a:prstGeom prst="rect">
            <a:avLst/>
          </a:prstGeom>
        </p:spPr>
        <p:txBody>
          <a:bodyPr lIns="0" tIns="0" rIns="0" bIns="0" rtlCol="0" anchor="t">
            <a:spAutoFit/>
          </a:bodyPr>
          <a:lstStyle/>
          <a:p>
            <a:pPr marL="1381761" lvl="2" indent="-460587" algn="l">
              <a:lnSpc>
                <a:spcPts val="3392"/>
              </a:lnSpc>
              <a:buFont typeface="Arial"/>
              <a:buChar char="⚬"/>
            </a:pPr>
            <a:r>
              <a:rPr lang="en-US" sz="3200" dirty="0" err="1">
                <a:solidFill>
                  <a:srgbClr val="FFFFFF"/>
                </a:solidFill>
                <a:latin typeface="TT Lakes Neue"/>
                <a:ea typeface="TT Lakes Neue"/>
                <a:cs typeface="TT Lakes Neue"/>
                <a:sym typeface="TT Lakes Neue"/>
              </a:rPr>
              <a:t>Sistemde</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veya</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ağda</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olabilecek</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saldırıları</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tespit</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eder</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ve</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kayıt</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altına</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alır</a:t>
            </a:r>
            <a:r>
              <a:rPr lang="en-US" sz="3200" dirty="0">
                <a:solidFill>
                  <a:srgbClr val="FFFFFF"/>
                </a:solidFill>
                <a:latin typeface="TT Lakes Neue"/>
                <a:ea typeface="TT Lakes Neue"/>
                <a:cs typeface="TT Lakes Neue"/>
                <a:sym typeface="TT Lakes Neue"/>
              </a:rPr>
              <a:t>.</a:t>
            </a:r>
          </a:p>
          <a:p>
            <a:pPr marL="1381761" lvl="2" indent="-460587" algn="l">
              <a:lnSpc>
                <a:spcPts val="3392"/>
              </a:lnSpc>
              <a:buFont typeface="Arial"/>
              <a:buChar char="⚬"/>
            </a:pPr>
            <a:r>
              <a:rPr lang="en-US" sz="3200" dirty="0" err="1">
                <a:solidFill>
                  <a:srgbClr val="FFFFFF"/>
                </a:solidFill>
                <a:latin typeface="TT Lakes Neue"/>
                <a:ea typeface="TT Lakes Neue"/>
                <a:cs typeface="TT Lakes Neue"/>
                <a:sym typeface="TT Lakes Neue"/>
              </a:rPr>
              <a:t>Genellikle</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saldırının</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fark</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edilmesini</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sağlar</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ancak</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müdahalede</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bulunmaz</a:t>
            </a:r>
            <a:r>
              <a:rPr lang="en-US" sz="3200" dirty="0">
                <a:solidFill>
                  <a:srgbClr val="FFFFFF"/>
                </a:solidFill>
                <a:latin typeface="TT Lakes Neue"/>
                <a:ea typeface="TT Lakes Neue"/>
                <a:cs typeface="TT Lakes Neue"/>
                <a:sym typeface="TT Lakes Neue"/>
              </a:rPr>
              <a:t>.</a:t>
            </a:r>
          </a:p>
          <a:p>
            <a:pPr marL="1381761" lvl="2" indent="-460587" algn="l">
              <a:lnSpc>
                <a:spcPts val="3392"/>
              </a:lnSpc>
              <a:buFont typeface="Arial"/>
              <a:buChar char="⚬"/>
            </a:pPr>
            <a:r>
              <a:rPr lang="en-US" sz="3200" dirty="0" err="1">
                <a:solidFill>
                  <a:srgbClr val="FFFFFF"/>
                </a:solidFill>
                <a:latin typeface="TT Lakes Neue"/>
                <a:ea typeface="TT Lakes Neue"/>
                <a:cs typeface="TT Lakes Neue"/>
                <a:sym typeface="TT Lakes Neue"/>
              </a:rPr>
              <a:t>Daha</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çok</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reaktif</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bir</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yaklaşıma</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sahiptir</a:t>
            </a:r>
            <a:r>
              <a:rPr lang="en-US" sz="3200" dirty="0">
                <a:solidFill>
                  <a:srgbClr val="FFFFFF"/>
                </a:solidFill>
                <a:latin typeface="TT Lakes Neue"/>
                <a:ea typeface="TT Lakes Neue"/>
                <a:cs typeface="TT Lakes Neue"/>
                <a:sym typeface="TT Lakes Neue"/>
              </a:rPr>
              <a:t>.</a:t>
            </a:r>
          </a:p>
          <a:p>
            <a:pPr algn="l">
              <a:lnSpc>
                <a:spcPts val="3392"/>
              </a:lnSpc>
              <a:spcBef>
                <a:spcPct val="0"/>
              </a:spcBef>
            </a:pPr>
            <a:endParaRPr lang="en-US" sz="3200" dirty="0">
              <a:solidFill>
                <a:srgbClr val="FFFFFF"/>
              </a:solidFill>
              <a:latin typeface="TT Lakes Neue"/>
              <a:ea typeface="TT Lakes Neue"/>
              <a:cs typeface="TT Lakes Neue"/>
              <a:sym typeface="TT Lakes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11" name="Group 11"/>
          <p:cNvGrpSpPr/>
          <p:nvPr/>
        </p:nvGrpSpPr>
        <p:grpSpPr>
          <a:xfrm>
            <a:off x="-11996079" y="2182140"/>
            <a:ext cx="21757266" cy="7076160"/>
            <a:chOff x="0" y="0"/>
            <a:chExt cx="5730309" cy="1863680"/>
          </a:xfrm>
        </p:grpSpPr>
        <p:sp>
          <p:nvSpPr>
            <p:cNvPr id="12" name="Freeform 12"/>
            <p:cNvSpPr/>
            <p:nvPr/>
          </p:nvSpPr>
          <p:spPr>
            <a:xfrm>
              <a:off x="0" y="0"/>
              <a:ext cx="5730309" cy="1863680"/>
            </a:xfrm>
            <a:custGeom>
              <a:avLst/>
              <a:gdLst/>
              <a:ahLst/>
              <a:cxnLst/>
              <a:rect l="l" t="t" r="r" b="b"/>
              <a:pathLst>
                <a:path w="5730309" h="1863680">
                  <a:moveTo>
                    <a:pt x="0" y="0"/>
                  </a:moveTo>
                  <a:lnTo>
                    <a:pt x="5730309" y="0"/>
                  </a:lnTo>
                  <a:lnTo>
                    <a:pt x="5730309" y="1863680"/>
                  </a:lnTo>
                  <a:lnTo>
                    <a:pt x="0" y="1863680"/>
                  </a:lnTo>
                  <a:close/>
                </a:path>
              </a:pathLst>
            </a:custGeom>
            <a:gradFill rotWithShape="1">
              <a:gsLst>
                <a:gs pos="0">
                  <a:srgbClr val="45DEEF">
                    <a:alpha val="100000"/>
                  </a:srgbClr>
                </a:gs>
                <a:gs pos="100000">
                  <a:srgbClr val="0074AD">
                    <a:alpha val="6500"/>
                  </a:srgbClr>
                </a:gs>
              </a:gsLst>
              <a:lin ang="0"/>
            </a:gradFill>
          </p:spPr>
        </p:sp>
        <p:sp>
          <p:nvSpPr>
            <p:cNvPr id="13" name="TextBox 13"/>
            <p:cNvSpPr txBox="1"/>
            <p:nvPr/>
          </p:nvSpPr>
          <p:spPr>
            <a:xfrm>
              <a:off x="0" y="38100"/>
              <a:ext cx="5730309" cy="1825580"/>
            </a:xfrm>
            <a:prstGeom prst="rect">
              <a:avLst/>
            </a:prstGeom>
          </p:spPr>
          <p:txBody>
            <a:bodyPr lIns="50800" tIns="50800" rIns="50800" bIns="50800" rtlCol="0" anchor="ctr"/>
            <a:lstStyle/>
            <a:p>
              <a:pPr algn="ctr">
                <a:lnSpc>
                  <a:spcPts val="2473"/>
                </a:lnSpc>
              </a:pPr>
              <a:endParaRPr/>
            </a:p>
          </p:txBody>
        </p:sp>
      </p:grpSp>
      <p:grpSp>
        <p:nvGrpSpPr>
          <p:cNvPr id="14" name="Group 14"/>
          <p:cNvGrpSpPr/>
          <p:nvPr/>
        </p:nvGrpSpPr>
        <p:grpSpPr>
          <a:xfrm>
            <a:off x="16031344" y="3155562"/>
            <a:ext cx="1227956" cy="1428894"/>
            <a:chOff x="0" y="0"/>
            <a:chExt cx="698500" cy="812800"/>
          </a:xfrm>
        </p:grpSpPr>
        <p:sp>
          <p:nvSpPr>
            <p:cNvPr id="15" name="Freeform 1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45DEEF">
                    <a:alpha val="100000"/>
                  </a:srgbClr>
                </a:gs>
                <a:gs pos="100000">
                  <a:srgbClr val="0074AD">
                    <a:alpha val="6500"/>
                  </a:srgbClr>
                </a:gs>
              </a:gsLst>
              <a:lin ang="0"/>
            </a:gradFill>
          </p:spPr>
        </p:sp>
        <p:sp>
          <p:nvSpPr>
            <p:cNvPr id="16" name="TextBox 16"/>
            <p:cNvSpPr txBox="1"/>
            <p:nvPr/>
          </p:nvSpPr>
          <p:spPr>
            <a:xfrm>
              <a:off x="0" y="92075"/>
              <a:ext cx="698500" cy="581025"/>
            </a:xfrm>
            <a:prstGeom prst="rect">
              <a:avLst/>
            </a:prstGeom>
          </p:spPr>
          <p:txBody>
            <a:bodyPr lIns="50800" tIns="50800" rIns="50800" bIns="50800" rtlCol="0" anchor="ctr"/>
            <a:lstStyle/>
            <a:p>
              <a:pPr algn="ctr">
                <a:lnSpc>
                  <a:spcPts val="2212"/>
                </a:lnSpc>
              </a:pPr>
              <a:endParaRPr/>
            </a:p>
          </p:txBody>
        </p:sp>
      </p:grpSp>
      <p:sp>
        <p:nvSpPr>
          <p:cNvPr id="17" name="TextBox 17"/>
          <p:cNvSpPr txBox="1"/>
          <p:nvPr/>
        </p:nvSpPr>
        <p:spPr>
          <a:xfrm>
            <a:off x="1028700" y="579695"/>
            <a:ext cx="16510407" cy="2292741"/>
          </a:xfrm>
          <a:prstGeom prst="rect">
            <a:avLst/>
          </a:prstGeom>
        </p:spPr>
        <p:txBody>
          <a:bodyPr lIns="0" tIns="0" rIns="0" bIns="0" rtlCol="0" anchor="t">
            <a:spAutoFit/>
          </a:bodyPr>
          <a:lstStyle/>
          <a:p>
            <a:pPr algn="ctr">
              <a:lnSpc>
                <a:spcPts val="8919"/>
              </a:lnSpc>
              <a:spcBef>
                <a:spcPct val="0"/>
              </a:spcBef>
            </a:pPr>
            <a:r>
              <a:rPr lang="en-US" sz="8414">
                <a:solidFill>
                  <a:srgbClr val="FFFFFF"/>
                </a:solidFill>
                <a:latin typeface="Anton"/>
                <a:ea typeface="Anton"/>
                <a:cs typeface="Anton"/>
                <a:sym typeface="Anton"/>
              </a:rPr>
              <a:t>SIBER GÜVENLIKTE YAPAY ZEKANIN KULLANIMININ AVANTAJALARI</a:t>
            </a:r>
          </a:p>
        </p:txBody>
      </p:sp>
      <p:sp>
        <p:nvSpPr>
          <p:cNvPr id="18" name="TextBox 18"/>
          <p:cNvSpPr txBox="1"/>
          <p:nvPr/>
        </p:nvSpPr>
        <p:spPr>
          <a:xfrm>
            <a:off x="1495121" y="3917634"/>
            <a:ext cx="13244553" cy="6010021"/>
          </a:xfrm>
          <a:prstGeom prst="rect">
            <a:avLst/>
          </a:prstGeom>
        </p:spPr>
        <p:txBody>
          <a:bodyPr lIns="0" tIns="0" rIns="0" bIns="0" rtlCol="0" anchor="t">
            <a:spAutoFit/>
          </a:bodyPr>
          <a:lstStyle/>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Hız ve Verimlilik: Yapay zeka, büyük veri setlerini hızla analiz ederek insan müdahalesine gerek kalmadan tehditleri tespit edebilir.</a:t>
            </a:r>
          </a:p>
          <a:p>
            <a:pPr algn="l">
              <a:lnSpc>
                <a:spcPts val="3392"/>
              </a:lnSpc>
            </a:pPr>
            <a:endParaRPr lang="en-US" sz="3200">
              <a:solidFill>
                <a:srgbClr val="FFFFFF"/>
              </a:solidFill>
              <a:latin typeface="TT Lakes Neue"/>
              <a:ea typeface="TT Lakes Neue"/>
              <a:cs typeface="TT Lakes Neue"/>
              <a:sym typeface="TT Lakes Neue"/>
            </a:endParaRPr>
          </a:p>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Öğrenme ve Uyarlanabilirlik: AI, zaman içinde yeni saldırı türlerini öğrenir ve kendini geliştirebilir.</a:t>
            </a:r>
          </a:p>
          <a:p>
            <a:pPr algn="l">
              <a:lnSpc>
                <a:spcPts val="3392"/>
              </a:lnSpc>
            </a:pPr>
            <a:endParaRPr lang="en-US" sz="3200">
              <a:solidFill>
                <a:srgbClr val="FFFFFF"/>
              </a:solidFill>
              <a:latin typeface="TT Lakes Neue"/>
              <a:ea typeface="TT Lakes Neue"/>
              <a:cs typeface="TT Lakes Neue"/>
              <a:sym typeface="TT Lakes Neue"/>
            </a:endParaRPr>
          </a:p>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Daha Yüksek Hassasiyet: AI, anormal davranışları algılayarak yanlış pozitifleri (false positive) azaltır.</a:t>
            </a:r>
          </a:p>
          <a:p>
            <a:pPr algn="l">
              <a:lnSpc>
                <a:spcPts val="3392"/>
              </a:lnSpc>
            </a:pPr>
            <a:endParaRPr lang="en-US" sz="3200">
              <a:solidFill>
                <a:srgbClr val="FFFFFF"/>
              </a:solidFill>
              <a:latin typeface="TT Lakes Neue"/>
              <a:ea typeface="TT Lakes Neue"/>
              <a:cs typeface="TT Lakes Neue"/>
              <a:sym typeface="TT Lakes Neue"/>
            </a:endParaRPr>
          </a:p>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Tahmin Yeteneği: AI, geçmiş verileri analiz ederek olası saldırıları önceden tahmin edebilir.</a:t>
            </a:r>
          </a:p>
          <a:p>
            <a:pPr algn="l">
              <a:lnSpc>
                <a:spcPts val="3392"/>
              </a:lnSpc>
            </a:pPr>
            <a:endParaRPr lang="en-US" sz="3200">
              <a:solidFill>
                <a:srgbClr val="FFFFFF"/>
              </a:solidFill>
              <a:latin typeface="TT Lakes Neue"/>
              <a:ea typeface="TT Lakes Neue"/>
              <a:cs typeface="TT Lakes Neue"/>
              <a:sym typeface="TT Lakes Neue"/>
            </a:endParaRPr>
          </a:p>
          <a:p>
            <a:pPr algn="l">
              <a:lnSpc>
                <a:spcPts val="3392"/>
              </a:lnSpc>
              <a:spcBef>
                <a:spcPct val="0"/>
              </a:spcBef>
            </a:pPr>
            <a:endParaRPr lang="en-US" sz="3200">
              <a:solidFill>
                <a:srgbClr val="FFFFFF"/>
              </a:solidFill>
              <a:latin typeface="TT Lakes Neue"/>
              <a:ea typeface="TT Lakes Neue"/>
              <a:cs typeface="TT Lakes Neue"/>
              <a:sym typeface="TT Lakes Neue"/>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11" name="Group 11"/>
          <p:cNvGrpSpPr/>
          <p:nvPr/>
        </p:nvGrpSpPr>
        <p:grpSpPr>
          <a:xfrm>
            <a:off x="-11996079" y="2182140"/>
            <a:ext cx="21757266" cy="7076160"/>
            <a:chOff x="0" y="0"/>
            <a:chExt cx="5730309" cy="1863680"/>
          </a:xfrm>
        </p:grpSpPr>
        <p:sp>
          <p:nvSpPr>
            <p:cNvPr id="12" name="Freeform 12"/>
            <p:cNvSpPr/>
            <p:nvPr/>
          </p:nvSpPr>
          <p:spPr>
            <a:xfrm>
              <a:off x="0" y="0"/>
              <a:ext cx="5730309" cy="1863680"/>
            </a:xfrm>
            <a:custGeom>
              <a:avLst/>
              <a:gdLst/>
              <a:ahLst/>
              <a:cxnLst/>
              <a:rect l="l" t="t" r="r" b="b"/>
              <a:pathLst>
                <a:path w="5730309" h="1863680">
                  <a:moveTo>
                    <a:pt x="0" y="0"/>
                  </a:moveTo>
                  <a:lnTo>
                    <a:pt x="5730309" y="0"/>
                  </a:lnTo>
                  <a:lnTo>
                    <a:pt x="5730309" y="1863680"/>
                  </a:lnTo>
                  <a:lnTo>
                    <a:pt x="0" y="1863680"/>
                  </a:lnTo>
                  <a:close/>
                </a:path>
              </a:pathLst>
            </a:custGeom>
            <a:gradFill rotWithShape="1">
              <a:gsLst>
                <a:gs pos="0">
                  <a:srgbClr val="45DEEF">
                    <a:alpha val="100000"/>
                  </a:srgbClr>
                </a:gs>
                <a:gs pos="100000">
                  <a:srgbClr val="0074AD">
                    <a:alpha val="6500"/>
                  </a:srgbClr>
                </a:gs>
              </a:gsLst>
              <a:lin ang="0"/>
            </a:gradFill>
          </p:spPr>
        </p:sp>
        <p:sp>
          <p:nvSpPr>
            <p:cNvPr id="13" name="TextBox 13"/>
            <p:cNvSpPr txBox="1"/>
            <p:nvPr/>
          </p:nvSpPr>
          <p:spPr>
            <a:xfrm>
              <a:off x="0" y="38100"/>
              <a:ext cx="5730309" cy="1825580"/>
            </a:xfrm>
            <a:prstGeom prst="rect">
              <a:avLst/>
            </a:prstGeom>
          </p:spPr>
          <p:txBody>
            <a:bodyPr lIns="50800" tIns="50800" rIns="50800" bIns="50800" rtlCol="0" anchor="ctr"/>
            <a:lstStyle/>
            <a:p>
              <a:pPr algn="ctr">
                <a:lnSpc>
                  <a:spcPts val="2473"/>
                </a:lnSpc>
              </a:pPr>
              <a:endParaRPr/>
            </a:p>
          </p:txBody>
        </p:sp>
      </p:grpSp>
      <p:grpSp>
        <p:nvGrpSpPr>
          <p:cNvPr id="14" name="Group 14"/>
          <p:cNvGrpSpPr/>
          <p:nvPr/>
        </p:nvGrpSpPr>
        <p:grpSpPr>
          <a:xfrm>
            <a:off x="16031344" y="3155562"/>
            <a:ext cx="1227956" cy="1428894"/>
            <a:chOff x="0" y="0"/>
            <a:chExt cx="698500" cy="812800"/>
          </a:xfrm>
        </p:grpSpPr>
        <p:sp>
          <p:nvSpPr>
            <p:cNvPr id="15" name="Freeform 1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45DEEF">
                    <a:alpha val="100000"/>
                  </a:srgbClr>
                </a:gs>
                <a:gs pos="100000">
                  <a:srgbClr val="0074AD">
                    <a:alpha val="6500"/>
                  </a:srgbClr>
                </a:gs>
              </a:gsLst>
              <a:lin ang="0"/>
            </a:gradFill>
          </p:spPr>
        </p:sp>
        <p:sp>
          <p:nvSpPr>
            <p:cNvPr id="16" name="TextBox 16"/>
            <p:cNvSpPr txBox="1"/>
            <p:nvPr/>
          </p:nvSpPr>
          <p:spPr>
            <a:xfrm>
              <a:off x="0" y="92075"/>
              <a:ext cx="698500" cy="581025"/>
            </a:xfrm>
            <a:prstGeom prst="rect">
              <a:avLst/>
            </a:prstGeom>
          </p:spPr>
          <p:txBody>
            <a:bodyPr lIns="50800" tIns="50800" rIns="50800" bIns="50800" rtlCol="0" anchor="ctr"/>
            <a:lstStyle/>
            <a:p>
              <a:pPr algn="ctr">
                <a:lnSpc>
                  <a:spcPts val="2212"/>
                </a:lnSpc>
              </a:pPr>
              <a:endParaRPr/>
            </a:p>
          </p:txBody>
        </p:sp>
      </p:grpSp>
      <p:sp>
        <p:nvSpPr>
          <p:cNvPr id="17" name="TextBox 17"/>
          <p:cNvSpPr txBox="1"/>
          <p:nvPr/>
        </p:nvSpPr>
        <p:spPr>
          <a:xfrm>
            <a:off x="1028700" y="579695"/>
            <a:ext cx="16510407" cy="2292741"/>
          </a:xfrm>
          <a:prstGeom prst="rect">
            <a:avLst/>
          </a:prstGeom>
        </p:spPr>
        <p:txBody>
          <a:bodyPr lIns="0" tIns="0" rIns="0" bIns="0" rtlCol="0" anchor="t">
            <a:spAutoFit/>
          </a:bodyPr>
          <a:lstStyle/>
          <a:p>
            <a:pPr algn="ctr">
              <a:lnSpc>
                <a:spcPts val="8919"/>
              </a:lnSpc>
              <a:spcBef>
                <a:spcPct val="0"/>
              </a:spcBef>
            </a:pPr>
            <a:r>
              <a:rPr lang="en-US" sz="8414">
                <a:solidFill>
                  <a:srgbClr val="FFFFFF"/>
                </a:solidFill>
                <a:latin typeface="Anton"/>
                <a:ea typeface="Anton"/>
                <a:cs typeface="Anton"/>
                <a:sym typeface="Anton"/>
              </a:rPr>
              <a:t>SIBER GÜVENLIKTE YAPAY ZEKANIN KULLANIMININ AVANTAJALARI</a:t>
            </a:r>
          </a:p>
        </p:txBody>
      </p:sp>
      <p:sp>
        <p:nvSpPr>
          <p:cNvPr id="18" name="TextBox 18"/>
          <p:cNvSpPr txBox="1"/>
          <p:nvPr/>
        </p:nvSpPr>
        <p:spPr>
          <a:xfrm>
            <a:off x="1495121" y="3917634"/>
            <a:ext cx="13244553" cy="5581396"/>
          </a:xfrm>
          <a:prstGeom prst="rect">
            <a:avLst/>
          </a:prstGeom>
        </p:spPr>
        <p:txBody>
          <a:bodyPr lIns="0" tIns="0" rIns="0" bIns="0" rtlCol="0" anchor="t">
            <a:spAutoFit/>
          </a:bodyPr>
          <a:lstStyle/>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Sürekli İzleme: AI sistemleri 7/24 çalışarak manuel kontrolün olmadığı zamanlarda bile tehditleri algılayabilir.</a:t>
            </a:r>
          </a:p>
          <a:p>
            <a:pPr algn="l">
              <a:lnSpc>
                <a:spcPts val="3392"/>
              </a:lnSpc>
            </a:pPr>
            <a:endParaRPr lang="en-US" sz="3200">
              <a:solidFill>
                <a:srgbClr val="FFFFFF"/>
              </a:solidFill>
              <a:latin typeface="TT Lakes Neue"/>
              <a:ea typeface="TT Lakes Neue"/>
              <a:cs typeface="TT Lakes Neue"/>
              <a:sym typeface="TT Lakes Neue"/>
            </a:endParaRPr>
          </a:p>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Büyük Veri Analizi: İnsanların analiz etmesinin çok uzun süreceği büyük veri setlerini saniyeler içinde analiz eder.</a:t>
            </a:r>
          </a:p>
          <a:p>
            <a:pPr algn="l">
              <a:lnSpc>
                <a:spcPts val="3392"/>
              </a:lnSpc>
            </a:pPr>
            <a:endParaRPr lang="en-US" sz="3200">
              <a:solidFill>
                <a:srgbClr val="FFFFFF"/>
              </a:solidFill>
              <a:latin typeface="TT Lakes Neue"/>
              <a:ea typeface="TT Lakes Neue"/>
              <a:cs typeface="TT Lakes Neue"/>
              <a:sym typeface="TT Lakes Neue"/>
            </a:endParaRPr>
          </a:p>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Otomatik Yanıt Kapasitesi: AI, bazı saldırılara hızlı bir şekilde otomatik yanıt verebilir.</a:t>
            </a:r>
          </a:p>
          <a:p>
            <a:pPr algn="l">
              <a:lnSpc>
                <a:spcPts val="3392"/>
              </a:lnSpc>
            </a:pPr>
            <a:endParaRPr lang="en-US" sz="3200">
              <a:solidFill>
                <a:srgbClr val="FFFFFF"/>
              </a:solidFill>
              <a:latin typeface="TT Lakes Neue"/>
              <a:ea typeface="TT Lakes Neue"/>
              <a:cs typeface="TT Lakes Neue"/>
              <a:sym typeface="TT Lakes Neue"/>
            </a:endParaRPr>
          </a:p>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Tehdit İstihbaratı: AI, dark web gibi kaynaklardan tehdit bilgileri toplayabilir ve şirketleri proaktif bir şekilde koruyabilir.</a:t>
            </a:r>
          </a:p>
          <a:p>
            <a:pPr algn="l">
              <a:lnSpc>
                <a:spcPts val="3392"/>
              </a:lnSpc>
            </a:pPr>
            <a:endParaRPr lang="en-US" sz="3200">
              <a:solidFill>
                <a:srgbClr val="FFFFFF"/>
              </a:solidFill>
              <a:latin typeface="TT Lakes Neue"/>
              <a:ea typeface="TT Lakes Neue"/>
              <a:cs typeface="TT Lakes Neue"/>
              <a:sym typeface="TT Lakes Neue"/>
            </a:endParaRPr>
          </a:p>
          <a:p>
            <a:pPr algn="l">
              <a:lnSpc>
                <a:spcPts val="3392"/>
              </a:lnSpc>
              <a:spcBef>
                <a:spcPct val="0"/>
              </a:spcBef>
            </a:pPr>
            <a:endParaRPr lang="en-US" sz="3200">
              <a:solidFill>
                <a:srgbClr val="FFFFFF"/>
              </a:solidFill>
              <a:latin typeface="TT Lakes Neue"/>
              <a:ea typeface="TT Lakes Neue"/>
              <a:cs typeface="TT Lakes Neue"/>
              <a:sym typeface="TT Lakes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11" name="Group 11"/>
          <p:cNvGrpSpPr/>
          <p:nvPr/>
        </p:nvGrpSpPr>
        <p:grpSpPr>
          <a:xfrm>
            <a:off x="-11996079" y="2182140"/>
            <a:ext cx="21757266" cy="7076160"/>
            <a:chOff x="0" y="0"/>
            <a:chExt cx="5730309" cy="1863680"/>
          </a:xfrm>
        </p:grpSpPr>
        <p:sp>
          <p:nvSpPr>
            <p:cNvPr id="12" name="Freeform 12"/>
            <p:cNvSpPr/>
            <p:nvPr/>
          </p:nvSpPr>
          <p:spPr>
            <a:xfrm>
              <a:off x="0" y="0"/>
              <a:ext cx="5730309" cy="1863680"/>
            </a:xfrm>
            <a:custGeom>
              <a:avLst/>
              <a:gdLst/>
              <a:ahLst/>
              <a:cxnLst/>
              <a:rect l="l" t="t" r="r" b="b"/>
              <a:pathLst>
                <a:path w="5730309" h="1863680">
                  <a:moveTo>
                    <a:pt x="0" y="0"/>
                  </a:moveTo>
                  <a:lnTo>
                    <a:pt x="5730309" y="0"/>
                  </a:lnTo>
                  <a:lnTo>
                    <a:pt x="5730309" y="1863680"/>
                  </a:lnTo>
                  <a:lnTo>
                    <a:pt x="0" y="1863680"/>
                  </a:lnTo>
                  <a:close/>
                </a:path>
              </a:pathLst>
            </a:custGeom>
            <a:gradFill rotWithShape="1">
              <a:gsLst>
                <a:gs pos="0">
                  <a:srgbClr val="45DEEF">
                    <a:alpha val="100000"/>
                  </a:srgbClr>
                </a:gs>
                <a:gs pos="100000">
                  <a:srgbClr val="0074AD">
                    <a:alpha val="6500"/>
                  </a:srgbClr>
                </a:gs>
              </a:gsLst>
              <a:lin ang="0"/>
            </a:gradFill>
          </p:spPr>
        </p:sp>
        <p:sp>
          <p:nvSpPr>
            <p:cNvPr id="13" name="TextBox 13"/>
            <p:cNvSpPr txBox="1"/>
            <p:nvPr/>
          </p:nvSpPr>
          <p:spPr>
            <a:xfrm>
              <a:off x="0" y="38100"/>
              <a:ext cx="5730309" cy="1825580"/>
            </a:xfrm>
            <a:prstGeom prst="rect">
              <a:avLst/>
            </a:prstGeom>
          </p:spPr>
          <p:txBody>
            <a:bodyPr lIns="50800" tIns="50800" rIns="50800" bIns="50800" rtlCol="0" anchor="ctr"/>
            <a:lstStyle/>
            <a:p>
              <a:pPr algn="ctr">
                <a:lnSpc>
                  <a:spcPts val="2473"/>
                </a:lnSpc>
              </a:pPr>
              <a:endParaRPr/>
            </a:p>
          </p:txBody>
        </p:sp>
      </p:grpSp>
      <p:grpSp>
        <p:nvGrpSpPr>
          <p:cNvPr id="14" name="Group 14"/>
          <p:cNvGrpSpPr/>
          <p:nvPr/>
        </p:nvGrpSpPr>
        <p:grpSpPr>
          <a:xfrm>
            <a:off x="16031344" y="3155562"/>
            <a:ext cx="1227956" cy="1428894"/>
            <a:chOff x="0" y="0"/>
            <a:chExt cx="698500" cy="812800"/>
          </a:xfrm>
        </p:grpSpPr>
        <p:sp>
          <p:nvSpPr>
            <p:cNvPr id="15" name="Freeform 1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45DEEF">
                    <a:alpha val="100000"/>
                  </a:srgbClr>
                </a:gs>
                <a:gs pos="100000">
                  <a:srgbClr val="0074AD">
                    <a:alpha val="6500"/>
                  </a:srgbClr>
                </a:gs>
              </a:gsLst>
              <a:lin ang="0"/>
            </a:gradFill>
          </p:spPr>
        </p:sp>
        <p:sp>
          <p:nvSpPr>
            <p:cNvPr id="16" name="TextBox 16"/>
            <p:cNvSpPr txBox="1"/>
            <p:nvPr/>
          </p:nvSpPr>
          <p:spPr>
            <a:xfrm>
              <a:off x="0" y="92075"/>
              <a:ext cx="698500" cy="581025"/>
            </a:xfrm>
            <a:prstGeom prst="rect">
              <a:avLst/>
            </a:prstGeom>
          </p:spPr>
          <p:txBody>
            <a:bodyPr lIns="50800" tIns="50800" rIns="50800" bIns="50800" rtlCol="0" anchor="ctr"/>
            <a:lstStyle/>
            <a:p>
              <a:pPr algn="ctr">
                <a:lnSpc>
                  <a:spcPts val="2212"/>
                </a:lnSpc>
              </a:pPr>
              <a:endParaRPr/>
            </a:p>
          </p:txBody>
        </p:sp>
      </p:grpSp>
      <p:sp>
        <p:nvSpPr>
          <p:cNvPr id="17" name="TextBox 17"/>
          <p:cNvSpPr txBox="1"/>
          <p:nvPr/>
        </p:nvSpPr>
        <p:spPr>
          <a:xfrm>
            <a:off x="1028700" y="579695"/>
            <a:ext cx="16510407" cy="2292741"/>
          </a:xfrm>
          <a:prstGeom prst="rect">
            <a:avLst/>
          </a:prstGeom>
        </p:spPr>
        <p:txBody>
          <a:bodyPr lIns="0" tIns="0" rIns="0" bIns="0" rtlCol="0" anchor="t">
            <a:spAutoFit/>
          </a:bodyPr>
          <a:lstStyle/>
          <a:p>
            <a:pPr algn="ctr">
              <a:lnSpc>
                <a:spcPts val="8919"/>
              </a:lnSpc>
              <a:spcBef>
                <a:spcPct val="0"/>
              </a:spcBef>
            </a:pPr>
            <a:r>
              <a:rPr lang="en-US" sz="8414">
                <a:solidFill>
                  <a:srgbClr val="FFFFFF"/>
                </a:solidFill>
                <a:latin typeface="Anton"/>
                <a:ea typeface="Anton"/>
                <a:cs typeface="Anton"/>
                <a:sym typeface="Anton"/>
              </a:rPr>
              <a:t>SIBER GÜVENLIKTE YAPAY ZEKANIN KULLANIMININ DEZAVANTAJLARI</a:t>
            </a:r>
          </a:p>
        </p:txBody>
      </p:sp>
      <p:sp>
        <p:nvSpPr>
          <p:cNvPr id="18" name="TextBox 18"/>
          <p:cNvSpPr txBox="1"/>
          <p:nvPr/>
        </p:nvSpPr>
        <p:spPr>
          <a:xfrm>
            <a:off x="1495121" y="3917634"/>
            <a:ext cx="13244553" cy="6438646"/>
          </a:xfrm>
          <a:prstGeom prst="rect">
            <a:avLst/>
          </a:prstGeom>
        </p:spPr>
        <p:txBody>
          <a:bodyPr lIns="0" tIns="0" rIns="0" bIns="0" rtlCol="0" anchor="t">
            <a:spAutoFit/>
          </a:bodyPr>
          <a:lstStyle/>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Yanlış Pozitif ve Negatifler:AI, bazı durumlarda güvenli bir davranışı yanlışlıkla tehdit olarak algılayabilir (false positive) veya gerçek bir saldırıyı kaçırabilir (false negative).</a:t>
            </a:r>
          </a:p>
          <a:p>
            <a:pPr algn="l">
              <a:lnSpc>
                <a:spcPts val="3392"/>
              </a:lnSpc>
            </a:pPr>
            <a:endParaRPr lang="en-US" sz="3200">
              <a:solidFill>
                <a:srgbClr val="FFFFFF"/>
              </a:solidFill>
              <a:latin typeface="TT Lakes Neue"/>
              <a:ea typeface="TT Lakes Neue"/>
              <a:cs typeface="TT Lakes Neue"/>
              <a:sym typeface="TT Lakes Neue"/>
            </a:endParaRPr>
          </a:p>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Gizlilik Sorunları: AI, sürekli veri izleme yaptığı için kişisel bilgilerin gizliliği konusunda endişeler yaratır.</a:t>
            </a:r>
          </a:p>
          <a:p>
            <a:pPr algn="l">
              <a:lnSpc>
                <a:spcPts val="3392"/>
              </a:lnSpc>
            </a:pPr>
            <a:endParaRPr lang="en-US" sz="3200">
              <a:solidFill>
                <a:srgbClr val="FFFFFF"/>
              </a:solidFill>
              <a:latin typeface="TT Lakes Neue"/>
              <a:ea typeface="TT Lakes Neue"/>
              <a:cs typeface="TT Lakes Neue"/>
              <a:sym typeface="TT Lakes Neue"/>
            </a:endParaRPr>
          </a:p>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Maliyet ve Kaynak Gereksinimi: Gelişmiş AI sistemleri ve altyapıları, yüksek maliyetli olabilir.</a:t>
            </a:r>
          </a:p>
          <a:p>
            <a:pPr algn="l">
              <a:lnSpc>
                <a:spcPts val="3392"/>
              </a:lnSpc>
            </a:pPr>
            <a:endParaRPr lang="en-US" sz="3200">
              <a:solidFill>
                <a:srgbClr val="FFFFFF"/>
              </a:solidFill>
              <a:latin typeface="TT Lakes Neue"/>
              <a:ea typeface="TT Lakes Neue"/>
              <a:cs typeface="TT Lakes Neue"/>
              <a:sym typeface="TT Lakes Neue"/>
            </a:endParaRPr>
          </a:p>
          <a:p>
            <a:pPr marL="1381761" lvl="2" indent="-460587" algn="l">
              <a:lnSpc>
                <a:spcPts val="3392"/>
              </a:lnSpc>
              <a:buFont typeface="Arial"/>
              <a:buChar char="⚬"/>
            </a:pPr>
            <a:r>
              <a:rPr lang="en-US" sz="3200">
                <a:solidFill>
                  <a:srgbClr val="FFFFFF"/>
                </a:solidFill>
                <a:latin typeface="TT Lakes Neue"/>
                <a:ea typeface="TT Lakes Neue"/>
                <a:cs typeface="TT Lakes Neue"/>
                <a:sym typeface="TT Lakes Neue"/>
              </a:rPr>
              <a:t>Yanlış Kullanım Riski: Aynı AI sistemleri saldırganlar tarafından kötü amaçlı olarak da kullanılabilir.</a:t>
            </a:r>
          </a:p>
          <a:p>
            <a:pPr marL="1381761" lvl="2" indent="-460587" algn="l">
              <a:lnSpc>
                <a:spcPts val="3392"/>
              </a:lnSpc>
              <a:buFont typeface="Arial"/>
              <a:buChar char="⚬"/>
            </a:pPr>
            <a:endParaRPr lang="en-US" sz="3200">
              <a:solidFill>
                <a:srgbClr val="FFFFFF"/>
              </a:solidFill>
              <a:latin typeface="TT Lakes Neue"/>
              <a:ea typeface="TT Lakes Neue"/>
              <a:cs typeface="TT Lakes Neue"/>
              <a:sym typeface="TT Lakes Neue"/>
            </a:endParaRPr>
          </a:p>
          <a:p>
            <a:pPr algn="l">
              <a:lnSpc>
                <a:spcPts val="3392"/>
              </a:lnSpc>
            </a:pPr>
            <a:endParaRPr lang="en-US" sz="3200">
              <a:solidFill>
                <a:srgbClr val="FFFFFF"/>
              </a:solidFill>
              <a:latin typeface="TT Lakes Neue"/>
              <a:ea typeface="TT Lakes Neue"/>
              <a:cs typeface="TT Lakes Neue"/>
              <a:sym typeface="TT Lakes Neue"/>
            </a:endParaRPr>
          </a:p>
          <a:p>
            <a:pPr algn="l">
              <a:lnSpc>
                <a:spcPts val="3392"/>
              </a:lnSpc>
              <a:spcBef>
                <a:spcPct val="0"/>
              </a:spcBef>
            </a:pPr>
            <a:endParaRPr lang="en-US" sz="3200">
              <a:solidFill>
                <a:srgbClr val="FFFFFF"/>
              </a:solidFill>
              <a:latin typeface="TT Lakes Neue"/>
              <a:ea typeface="TT Lakes Neue"/>
              <a:cs typeface="TT Lakes Neue"/>
              <a:sym typeface="TT Lakes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914827" y="802108"/>
            <a:ext cx="580294" cy="580294"/>
          </a:xfrm>
          <a:custGeom>
            <a:avLst/>
            <a:gdLst/>
            <a:ahLst/>
            <a:cxnLst/>
            <a:rect l="l" t="t" r="r" b="b"/>
            <a:pathLst>
              <a:path w="580294" h="580294">
                <a:moveTo>
                  <a:pt x="0" y="0"/>
                </a:moveTo>
                <a:lnTo>
                  <a:pt x="580294" y="0"/>
                </a:lnTo>
                <a:lnTo>
                  <a:pt x="580294" y="580294"/>
                </a:lnTo>
                <a:lnTo>
                  <a:pt x="0" y="58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321766" y="9615834"/>
            <a:ext cx="2192753" cy="1597205"/>
            <a:chOff x="0" y="0"/>
            <a:chExt cx="577515" cy="420663"/>
          </a:xfrm>
        </p:grpSpPr>
        <p:sp>
          <p:nvSpPr>
            <p:cNvPr id="5" name="Freeform 5"/>
            <p:cNvSpPr/>
            <p:nvPr/>
          </p:nvSpPr>
          <p:spPr>
            <a:xfrm>
              <a:off x="0" y="0"/>
              <a:ext cx="577515" cy="420663"/>
            </a:xfrm>
            <a:custGeom>
              <a:avLst/>
              <a:gdLst/>
              <a:ahLst/>
              <a:cxnLst/>
              <a:rect l="l" t="t" r="r" b="b"/>
              <a:pathLst>
                <a:path w="577515" h="420663">
                  <a:moveTo>
                    <a:pt x="0" y="0"/>
                  </a:moveTo>
                  <a:lnTo>
                    <a:pt x="577515" y="0"/>
                  </a:lnTo>
                  <a:lnTo>
                    <a:pt x="577515" y="420663"/>
                  </a:lnTo>
                  <a:lnTo>
                    <a:pt x="0" y="420663"/>
                  </a:lnTo>
                  <a:close/>
                </a:path>
              </a:pathLst>
            </a:custGeom>
            <a:gradFill rotWithShape="1">
              <a:gsLst>
                <a:gs pos="0">
                  <a:srgbClr val="45DEEF">
                    <a:alpha val="100000"/>
                  </a:srgbClr>
                </a:gs>
                <a:gs pos="100000">
                  <a:srgbClr val="0074AD">
                    <a:alpha val="6500"/>
                  </a:srgbClr>
                </a:gs>
              </a:gsLst>
              <a:lin ang="0"/>
            </a:gradFill>
          </p:spPr>
        </p:sp>
        <p:sp>
          <p:nvSpPr>
            <p:cNvPr id="6" name="TextBox 6"/>
            <p:cNvSpPr txBox="1"/>
            <p:nvPr/>
          </p:nvSpPr>
          <p:spPr>
            <a:xfrm>
              <a:off x="0" y="38100"/>
              <a:ext cx="577515" cy="382563"/>
            </a:xfrm>
            <a:prstGeom prst="rect">
              <a:avLst/>
            </a:prstGeom>
          </p:spPr>
          <p:txBody>
            <a:bodyPr lIns="50800" tIns="50800" rIns="50800" bIns="50800" rtlCol="0" anchor="ctr"/>
            <a:lstStyle/>
            <a:p>
              <a:pPr algn="ctr">
                <a:lnSpc>
                  <a:spcPts val="2473"/>
                </a:lnSpc>
              </a:pPr>
              <a:endParaRPr/>
            </a:p>
          </p:txBody>
        </p:sp>
      </p:grpSp>
      <p:grpSp>
        <p:nvGrpSpPr>
          <p:cNvPr id="11" name="Group 11"/>
          <p:cNvGrpSpPr/>
          <p:nvPr/>
        </p:nvGrpSpPr>
        <p:grpSpPr>
          <a:xfrm>
            <a:off x="-11996079" y="2182140"/>
            <a:ext cx="21757266" cy="7076160"/>
            <a:chOff x="0" y="0"/>
            <a:chExt cx="5730309" cy="1863680"/>
          </a:xfrm>
        </p:grpSpPr>
        <p:sp>
          <p:nvSpPr>
            <p:cNvPr id="12" name="Freeform 12"/>
            <p:cNvSpPr/>
            <p:nvPr/>
          </p:nvSpPr>
          <p:spPr>
            <a:xfrm>
              <a:off x="0" y="0"/>
              <a:ext cx="5730309" cy="1863680"/>
            </a:xfrm>
            <a:custGeom>
              <a:avLst/>
              <a:gdLst/>
              <a:ahLst/>
              <a:cxnLst/>
              <a:rect l="l" t="t" r="r" b="b"/>
              <a:pathLst>
                <a:path w="5730309" h="1863680">
                  <a:moveTo>
                    <a:pt x="0" y="0"/>
                  </a:moveTo>
                  <a:lnTo>
                    <a:pt x="5730309" y="0"/>
                  </a:lnTo>
                  <a:lnTo>
                    <a:pt x="5730309" y="1863680"/>
                  </a:lnTo>
                  <a:lnTo>
                    <a:pt x="0" y="1863680"/>
                  </a:lnTo>
                  <a:close/>
                </a:path>
              </a:pathLst>
            </a:custGeom>
            <a:gradFill rotWithShape="1">
              <a:gsLst>
                <a:gs pos="0">
                  <a:srgbClr val="45DEEF">
                    <a:alpha val="100000"/>
                  </a:srgbClr>
                </a:gs>
                <a:gs pos="100000">
                  <a:srgbClr val="0074AD">
                    <a:alpha val="6500"/>
                  </a:srgbClr>
                </a:gs>
              </a:gsLst>
              <a:lin ang="0"/>
            </a:gradFill>
          </p:spPr>
        </p:sp>
        <p:sp>
          <p:nvSpPr>
            <p:cNvPr id="13" name="TextBox 13"/>
            <p:cNvSpPr txBox="1"/>
            <p:nvPr/>
          </p:nvSpPr>
          <p:spPr>
            <a:xfrm>
              <a:off x="0" y="38100"/>
              <a:ext cx="5730309" cy="1825580"/>
            </a:xfrm>
            <a:prstGeom prst="rect">
              <a:avLst/>
            </a:prstGeom>
          </p:spPr>
          <p:txBody>
            <a:bodyPr lIns="50800" tIns="50800" rIns="50800" bIns="50800" rtlCol="0" anchor="ctr"/>
            <a:lstStyle/>
            <a:p>
              <a:pPr algn="ctr">
                <a:lnSpc>
                  <a:spcPts val="2473"/>
                </a:lnSpc>
              </a:pPr>
              <a:endParaRPr/>
            </a:p>
          </p:txBody>
        </p:sp>
      </p:grpSp>
      <p:grpSp>
        <p:nvGrpSpPr>
          <p:cNvPr id="14" name="Group 14"/>
          <p:cNvGrpSpPr/>
          <p:nvPr/>
        </p:nvGrpSpPr>
        <p:grpSpPr>
          <a:xfrm>
            <a:off x="16031344" y="3155562"/>
            <a:ext cx="1227956" cy="1428894"/>
            <a:chOff x="0" y="0"/>
            <a:chExt cx="698500" cy="812800"/>
          </a:xfrm>
        </p:grpSpPr>
        <p:sp>
          <p:nvSpPr>
            <p:cNvPr id="15" name="Freeform 1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45DEEF">
                    <a:alpha val="100000"/>
                  </a:srgbClr>
                </a:gs>
                <a:gs pos="100000">
                  <a:srgbClr val="0074AD">
                    <a:alpha val="6500"/>
                  </a:srgbClr>
                </a:gs>
              </a:gsLst>
              <a:lin ang="0"/>
            </a:gradFill>
          </p:spPr>
        </p:sp>
        <p:sp>
          <p:nvSpPr>
            <p:cNvPr id="16" name="TextBox 16"/>
            <p:cNvSpPr txBox="1"/>
            <p:nvPr/>
          </p:nvSpPr>
          <p:spPr>
            <a:xfrm>
              <a:off x="0" y="92075"/>
              <a:ext cx="698500" cy="581025"/>
            </a:xfrm>
            <a:prstGeom prst="rect">
              <a:avLst/>
            </a:prstGeom>
          </p:spPr>
          <p:txBody>
            <a:bodyPr lIns="50800" tIns="50800" rIns="50800" bIns="50800" rtlCol="0" anchor="ctr"/>
            <a:lstStyle/>
            <a:p>
              <a:pPr algn="ctr">
                <a:lnSpc>
                  <a:spcPts val="2212"/>
                </a:lnSpc>
              </a:pPr>
              <a:endParaRPr/>
            </a:p>
          </p:txBody>
        </p:sp>
      </p:grpSp>
      <p:sp>
        <p:nvSpPr>
          <p:cNvPr id="17" name="TextBox 17"/>
          <p:cNvSpPr txBox="1"/>
          <p:nvPr/>
        </p:nvSpPr>
        <p:spPr>
          <a:xfrm>
            <a:off x="1028700" y="579695"/>
            <a:ext cx="16510407" cy="2292741"/>
          </a:xfrm>
          <a:prstGeom prst="rect">
            <a:avLst/>
          </a:prstGeom>
        </p:spPr>
        <p:txBody>
          <a:bodyPr lIns="0" tIns="0" rIns="0" bIns="0" rtlCol="0" anchor="t">
            <a:spAutoFit/>
          </a:bodyPr>
          <a:lstStyle/>
          <a:p>
            <a:pPr algn="ctr">
              <a:lnSpc>
                <a:spcPts val="8919"/>
              </a:lnSpc>
              <a:spcBef>
                <a:spcPct val="0"/>
              </a:spcBef>
            </a:pPr>
            <a:r>
              <a:rPr lang="en-US" sz="8414">
                <a:solidFill>
                  <a:srgbClr val="FFFFFF"/>
                </a:solidFill>
                <a:latin typeface="Anton"/>
                <a:ea typeface="Anton"/>
                <a:cs typeface="Anton"/>
                <a:sym typeface="Anton"/>
              </a:rPr>
              <a:t>SIBER GÜVENLIKTE YAPAY ZEKANIN KULLANIMININ DEZAVANTAJLARI</a:t>
            </a:r>
          </a:p>
        </p:txBody>
      </p:sp>
      <p:sp>
        <p:nvSpPr>
          <p:cNvPr id="18" name="TextBox 18"/>
          <p:cNvSpPr txBox="1"/>
          <p:nvPr/>
        </p:nvSpPr>
        <p:spPr>
          <a:xfrm>
            <a:off x="1495121" y="3917634"/>
            <a:ext cx="13244553" cy="6438646"/>
          </a:xfrm>
          <a:prstGeom prst="rect">
            <a:avLst/>
          </a:prstGeom>
        </p:spPr>
        <p:txBody>
          <a:bodyPr lIns="0" tIns="0" rIns="0" bIns="0" rtlCol="0" anchor="t">
            <a:spAutoFit/>
          </a:bodyPr>
          <a:lstStyle/>
          <a:p>
            <a:pPr marL="1381761" lvl="2" indent="-460587" algn="l">
              <a:lnSpc>
                <a:spcPts val="3392"/>
              </a:lnSpc>
              <a:buFont typeface="Arial"/>
              <a:buChar char="⚬"/>
            </a:pPr>
            <a:r>
              <a:rPr lang="en-US" sz="3200" dirty="0" err="1">
                <a:solidFill>
                  <a:srgbClr val="FFFFFF"/>
                </a:solidFill>
                <a:latin typeface="TT Lakes Neue"/>
                <a:ea typeface="TT Lakes Neue"/>
                <a:cs typeface="TT Lakes Neue"/>
                <a:sym typeface="TT Lakes Neue"/>
              </a:rPr>
              <a:t>Güçlü</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Bağımlılık</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AI’ye</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aşırı</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bağımlılık</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insan</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denetiminin</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zayıflamasına</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neden</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olabilir</a:t>
            </a:r>
            <a:r>
              <a:rPr lang="en-US" sz="3200" dirty="0">
                <a:solidFill>
                  <a:srgbClr val="FFFFFF"/>
                </a:solidFill>
                <a:latin typeface="TT Lakes Neue"/>
                <a:ea typeface="TT Lakes Neue"/>
                <a:cs typeface="TT Lakes Neue"/>
                <a:sym typeface="TT Lakes Neue"/>
              </a:rPr>
              <a:t>.</a:t>
            </a:r>
          </a:p>
          <a:p>
            <a:pPr algn="l">
              <a:lnSpc>
                <a:spcPts val="3392"/>
              </a:lnSpc>
            </a:pPr>
            <a:endParaRPr lang="en-US" sz="3200" dirty="0">
              <a:solidFill>
                <a:srgbClr val="FFFFFF"/>
              </a:solidFill>
              <a:latin typeface="TT Lakes Neue"/>
              <a:ea typeface="TT Lakes Neue"/>
              <a:cs typeface="TT Lakes Neue"/>
              <a:sym typeface="TT Lakes Neue"/>
            </a:endParaRPr>
          </a:p>
          <a:p>
            <a:pPr marL="1381761" lvl="2" indent="-460587" algn="l">
              <a:lnSpc>
                <a:spcPts val="3392"/>
              </a:lnSpc>
              <a:buFont typeface="Arial"/>
              <a:buChar char="⚬"/>
            </a:pPr>
            <a:r>
              <a:rPr lang="en-US" sz="3200" dirty="0" err="1">
                <a:solidFill>
                  <a:srgbClr val="FFFFFF"/>
                </a:solidFill>
                <a:latin typeface="TT Lakes Neue"/>
                <a:ea typeface="TT Lakes Neue"/>
                <a:cs typeface="TT Lakes Neue"/>
                <a:sym typeface="TT Lakes Neue"/>
              </a:rPr>
              <a:t>Sıfırıncı</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Gün</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Açıklarında</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Gecikme</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Bazı</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sıfırıncı</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gün</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saldırılarını</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tespit</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etmek</a:t>
            </a:r>
            <a:r>
              <a:rPr lang="en-US" sz="3200" dirty="0">
                <a:solidFill>
                  <a:srgbClr val="FFFFFF"/>
                </a:solidFill>
                <a:latin typeface="TT Lakes Neue"/>
                <a:ea typeface="TT Lakes Neue"/>
                <a:cs typeface="TT Lakes Neue"/>
                <a:sym typeface="TT Lakes Neue"/>
              </a:rPr>
              <a:t> zaman </a:t>
            </a:r>
            <a:r>
              <a:rPr lang="en-US" sz="3200" dirty="0" err="1">
                <a:solidFill>
                  <a:srgbClr val="FFFFFF"/>
                </a:solidFill>
                <a:latin typeface="TT Lakes Neue"/>
                <a:ea typeface="TT Lakes Neue"/>
                <a:cs typeface="TT Lakes Neue"/>
                <a:sym typeface="TT Lakes Neue"/>
              </a:rPr>
              <a:t>alabilir</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çünkü</a:t>
            </a:r>
            <a:r>
              <a:rPr lang="en-US" sz="3200" dirty="0">
                <a:solidFill>
                  <a:srgbClr val="FFFFFF"/>
                </a:solidFill>
                <a:latin typeface="TT Lakes Neue"/>
                <a:ea typeface="TT Lakes Neue"/>
                <a:cs typeface="TT Lakes Neue"/>
                <a:sym typeface="TT Lakes Neue"/>
              </a:rPr>
              <a:t> AI </a:t>
            </a:r>
            <a:r>
              <a:rPr lang="en-US" sz="3200" dirty="0" err="1">
                <a:solidFill>
                  <a:srgbClr val="FFFFFF"/>
                </a:solidFill>
                <a:latin typeface="TT Lakes Neue"/>
                <a:ea typeface="TT Lakes Neue"/>
                <a:cs typeface="TT Lakes Neue"/>
                <a:sym typeface="TT Lakes Neue"/>
              </a:rPr>
              <a:t>bu</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kalıpları</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önce</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öğrenmek</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zorundadır</a:t>
            </a:r>
            <a:r>
              <a:rPr lang="en-US" sz="3200" dirty="0">
                <a:solidFill>
                  <a:srgbClr val="FFFFFF"/>
                </a:solidFill>
                <a:latin typeface="TT Lakes Neue"/>
                <a:ea typeface="TT Lakes Neue"/>
                <a:cs typeface="TT Lakes Neue"/>
                <a:sym typeface="TT Lakes Neue"/>
              </a:rPr>
              <a:t>.</a:t>
            </a:r>
          </a:p>
          <a:p>
            <a:pPr algn="l">
              <a:lnSpc>
                <a:spcPts val="3392"/>
              </a:lnSpc>
            </a:pPr>
            <a:endParaRPr lang="en-US" sz="3200" dirty="0">
              <a:solidFill>
                <a:srgbClr val="FFFFFF"/>
              </a:solidFill>
              <a:latin typeface="TT Lakes Neue"/>
              <a:ea typeface="TT Lakes Neue"/>
              <a:cs typeface="TT Lakes Neue"/>
              <a:sym typeface="TT Lakes Neue"/>
            </a:endParaRPr>
          </a:p>
          <a:p>
            <a:pPr marL="1381761" lvl="2" indent="-460587" algn="l">
              <a:lnSpc>
                <a:spcPts val="3392"/>
              </a:lnSpc>
              <a:buFont typeface="Arial"/>
              <a:buChar char="⚬"/>
            </a:pPr>
            <a:r>
              <a:rPr lang="en-US" sz="3200" dirty="0" err="1">
                <a:solidFill>
                  <a:srgbClr val="FFFFFF"/>
                </a:solidFill>
                <a:latin typeface="TT Lakes Neue"/>
                <a:ea typeface="TT Lakes Neue"/>
                <a:cs typeface="TT Lakes Neue"/>
                <a:sym typeface="TT Lakes Neue"/>
              </a:rPr>
              <a:t>Yüksek</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Donanım</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Gereksinimi</a:t>
            </a:r>
            <a:r>
              <a:rPr lang="en-US" sz="3200" dirty="0">
                <a:solidFill>
                  <a:srgbClr val="FFFFFF"/>
                </a:solidFill>
                <a:latin typeface="TT Lakes Neue"/>
                <a:ea typeface="TT Lakes Neue"/>
                <a:cs typeface="TT Lakes Neue"/>
                <a:sym typeface="TT Lakes Neue"/>
              </a:rPr>
              <a:t>: AI </a:t>
            </a:r>
            <a:r>
              <a:rPr lang="en-US" sz="3200" dirty="0" err="1">
                <a:solidFill>
                  <a:srgbClr val="FFFFFF"/>
                </a:solidFill>
                <a:latin typeface="TT Lakes Neue"/>
                <a:ea typeface="TT Lakes Neue"/>
                <a:cs typeface="TT Lakes Neue"/>
                <a:sym typeface="TT Lakes Neue"/>
              </a:rPr>
              <a:t>sistemleri</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genellikle</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büyük</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hesaplama</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gücü</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ve</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güçlü</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donanım</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gerektirir</a:t>
            </a:r>
            <a:r>
              <a:rPr lang="en-US" sz="3200" dirty="0">
                <a:solidFill>
                  <a:srgbClr val="FFFFFF"/>
                </a:solidFill>
                <a:latin typeface="TT Lakes Neue"/>
                <a:ea typeface="TT Lakes Neue"/>
                <a:cs typeface="TT Lakes Neue"/>
                <a:sym typeface="TT Lakes Neue"/>
              </a:rPr>
              <a:t>.</a:t>
            </a:r>
          </a:p>
          <a:p>
            <a:pPr algn="l">
              <a:lnSpc>
                <a:spcPts val="3392"/>
              </a:lnSpc>
            </a:pPr>
            <a:endParaRPr lang="en-US" sz="3200" dirty="0">
              <a:solidFill>
                <a:srgbClr val="FFFFFF"/>
              </a:solidFill>
              <a:latin typeface="TT Lakes Neue"/>
              <a:ea typeface="TT Lakes Neue"/>
              <a:cs typeface="TT Lakes Neue"/>
              <a:sym typeface="TT Lakes Neue"/>
            </a:endParaRPr>
          </a:p>
          <a:p>
            <a:pPr marL="1381761" lvl="2" indent="-460587" algn="l">
              <a:lnSpc>
                <a:spcPts val="3392"/>
              </a:lnSpc>
              <a:buFont typeface="Arial"/>
              <a:buChar char="⚬"/>
            </a:pPr>
            <a:r>
              <a:rPr lang="en-US" sz="3200" dirty="0" err="1">
                <a:solidFill>
                  <a:srgbClr val="FFFFFF"/>
                </a:solidFill>
                <a:latin typeface="TT Lakes Neue"/>
                <a:ea typeface="TT Lakes Neue"/>
                <a:cs typeface="TT Lakes Neue"/>
                <a:sym typeface="TT Lakes Neue"/>
              </a:rPr>
              <a:t>Önyargı</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ve</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Algoritmik</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Yanlışlıklar</a:t>
            </a:r>
            <a:r>
              <a:rPr lang="en-US" sz="3200" dirty="0">
                <a:solidFill>
                  <a:srgbClr val="FFFFFF"/>
                </a:solidFill>
                <a:latin typeface="TT Lakes Neue"/>
                <a:ea typeface="TT Lakes Neue"/>
                <a:cs typeface="TT Lakes Neue"/>
                <a:sym typeface="TT Lakes Neue"/>
              </a:rPr>
              <a:t>: AI, </a:t>
            </a:r>
            <a:r>
              <a:rPr lang="en-US" sz="3200" dirty="0" err="1">
                <a:solidFill>
                  <a:srgbClr val="FFFFFF"/>
                </a:solidFill>
                <a:latin typeface="TT Lakes Neue"/>
                <a:ea typeface="TT Lakes Neue"/>
                <a:cs typeface="TT Lakes Neue"/>
                <a:sym typeface="TT Lakes Neue"/>
              </a:rPr>
              <a:t>eğitildiği</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veri</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setindeki</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önyargıları</a:t>
            </a:r>
            <a:r>
              <a:rPr lang="en-US" sz="3200" dirty="0">
                <a:solidFill>
                  <a:srgbClr val="FFFFFF"/>
                </a:solidFill>
                <a:latin typeface="TT Lakes Neue"/>
                <a:ea typeface="TT Lakes Neue"/>
                <a:cs typeface="TT Lakes Neue"/>
                <a:sym typeface="TT Lakes Neue"/>
              </a:rPr>
              <a:t> </a:t>
            </a:r>
            <a:r>
              <a:rPr lang="en-US" sz="3200" dirty="0" err="1">
                <a:solidFill>
                  <a:srgbClr val="FFFFFF"/>
                </a:solidFill>
                <a:latin typeface="TT Lakes Neue"/>
                <a:ea typeface="TT Lakes Neue"/>
                <a:cs typeface="TT Lakes Neue"/>
                <a:sym typeface="TT Lakes Neue"/>
              </a:rPr>
              <a:t>taşıyabilir</a:t>
            </a:r>
            <a:r>
              <a:rPr lang="en-US" sz="3200" dirty="0">
                <a:solidFill>
                  <a:srgbClr val="FFFFFF"/>
                </a:solidFill>
                <a:latin typeface="TT Lakes Neue"/>
                <a:ea typeface="TT Lakes Neue"/>
                <a:cs typeface="TT Lakes Neue"/>
                <a:sym typeface="TT Lakes Neue"/>
              </a:rPr>
              <a:t>.</a:t>
            </a:r>
          </a:p>
          <a:p>
            <a:pPr marL="1381761" lvl="2" indent="-460587" algn="l">
              <a:lnSpc>
                <a:spcPts val="3392"/>
              </a:lnSpc>
              <a:buFont typeface="Arial"/>
              <a:buChar char="⚬"/>
            </a:pPr>
            <a:endParaRPr lang="en-US" sz="3200" dirty="0">
              <a:solidFill>
                <a:srgbClr val="FFFFFF"/>
              </a:solidFill>
              <a:latin typeface="TT Lakes Neue"/>
              <a:ea typeface="TT Lakes Neue"/>
              <a:cs typeface="TT Lakes Neue"/>
              <a:sym typeface="TT Lakes Neue"/>
            </a:endParaRPr>
          </a:p>
          <a:p>
            <a:pPr algn="l">
              <a:lnSpc>
                <a:spcPts val="3392"/>
              </a:lnSpc>
            </a:pPr>
            <a:endParaRPr lang="en-US" sz="3200" dirty="0">
              <a:solidFill>
                <a:srgbClr val="FFFFFF"/>
              </a:solidFill>
              <a:latin typeface="TT Lakes Neue"/>
              <a:ea typeface="TT Lakes Neue"/>
              <a:cs typeface="TT Lakes Neue"/>
              <a:sym typeface="TT Lakes Neue"/>
            </a:endParaRPr>
          </a:p>
          <a:p>
            <a:pPr algn="l">
              <a:lnSpc>
                <a:spcPts val="3392"/>
              </a:lnSpc>
              <a:spcBef>
                <a:spcPct val="0"/>
              </a:spcBef>
            </a:pPr>
            <a:endParaRPr lang="en-US" sz="3200" dirty="0">
              <a:solidFill>
                <a:srgbClr val="FFFFFF"/>
              </a:solidFill>
              <a:latin typeface="TT Lakes Neue"/>
              <a:ea typeface="TT Lakes Neue"/>
              <a:cs typeface="TT Lakes Neue"/>
              <a:sym typeface="TT Lakes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grpSp>
        <p:nvGrpSpPr>
          <p:cNvPr id="2" name="Group 2"/>
          <p:cNvGrpSpPr/>
          <p:nvPr/>
        </p:nvGrpSpPr>
        <p:grpSpPr>
          <a:xfrm>
            <a:off x="-495300" y="-280630"/>
            <a:ext cx="19278600" cy="5568347"/>
            <a:chOff x="0" y="0"/>
            <a:chExt cx="6521403" cy="1883614"/>
          </a:xfrm>
        </p:grpSpPr>
        <p:sp>
          <p:nvSpPr>
            <p:cNvPr id="3" name="Freeform 3"/>
            <p:cNvSpPr/>
            <p:nvPr/>
          </p:nvSpPr>
          <p:spPr>
            <a:xfrm>
              <a:off x="0" y="0"/>
              <a:ext cx="6521403" cy="1883614"/>
            </a:xfrm>
            <a:custGeom>
              <a:avLst/>
              <a:gdLst/>
              <a:ahLst/>
              <a:cxnLst/>
              <a:rect l="l" t="t" r="r" b="b"/>
              <a:pathLst>
                <a:path w="6521403" h="1883614">
                  <a:moveTo>
                    <a:pt x="0" y="0"/>
                  </a:moveTo>
                  <a:lnTo>
                    <a:pt x="6521403" y="0"/>
                  </a:lnTo>
                  <a:lnTo>
                    <a:pt x="6521403" y="1883614"/>
                  </a:lnTo>
                  <a:lnTo>
                    <a:pt x="0" y="1883614"/>
                  </a:lnTo>
                  <a:close/>
                </a:path>
              </a:pathLst>
            </a:custGeom>
            <a:solidFill>
              <a:srgbClr val="362D64"/>
            </a:solidFill>
          </p:spPr>
        </p:sp>
      </p:grpSp>
      <p:grpSp>
        <p:nvGrpSpPr>
          <p:cNvPr id="4" name="Group 4"/>
          <p:cNvGrpSpPr/>
          <p:nvPr/>
        </p:nvGrpSpPr>
        <p:grpSpPr>
          <a:xfrm>
            <a:off x="1028700" y="1028700"/>
            <a:ext cx="10038045" cy="2306040"/>
            <a:chOff x="0" y="0"/>
            <a:chExt cx="13384061" cy="3074719"/>
          </a:xfrm>
        </p:grpSpPr>
        <p:sp>
          <p:nvSpPr>
            <p:cNvPr id="5" name="TextBox 5"/>
            <p:cNvSpPr txBox="1"/>
            <p:nvPr/>
          </p:nvSpPr>
          <p:spPr>
            <a:xfrm>
              <a:off x="0" y="-76200"/>
              <a:ext cx="11564163" cy="1531620"/>
            </a:xfrm>
            <a:prstGeom prst="rect">
              <a:avLst/>
            </a:prstGeom>
          </p:spPr>
          <p:txBody>
            <a:bodyPr lIns="0" tIns="0" rIns="0" bIns="0" rtlCol="0" anchor="t">
              <a:spAutoFit/>
            </a:bodyPr>
            <a:lstStyle/>
            <a:p>
              <a:pPr marL="0" lvl="0" indent="0" algn="l">
                <a:lnSpc>
                  <a:spcPts val="7920"/>
                </a:lnSpc>
                <a:spcBef>
                  <a:spcPct val="0"/>
                </a:spcBef>
              </a:pPr>
              <a:r>
                <a:rPr lang="en-US" sz="7200" u="none">
                  <a:solidFill>
                    <a:srgbClr val="F0F1F0"/>
                  </a:solidFill>
                  <a:latin typeface="Arial"/>
                  <a:ea typeface="Arial"/>
                  <a:cs typeface="Arial"/>
                  <a:sym typeface="Arial"/>
                </a:rPr>
                <a:t>Kaynak Sayfası</a:t>
              </a:r>
            </a:p>
          </p:txBody>
        </p:sp>
        <p:sp>
          <p:nvSpPr>
            <p:cNvPr id="6" name="TextBox 6"/>
            <p:cNvSpPr txBox="1"/>
            <p:nvPr/>
          </p:nvSpPr>
          <p:spPr>
            <a:xfrm>
              <a:off x="0" y="2202864"/>
              <a:ext cx="13384061" cy="871855"/>
            </a:xfrm>
            <a:prstGeom prst="rect">
              <a:avLst/>
            </a:prstGeom>
          </p:spPr>
          <p:txBody>
            <a:bodyPr lIns="0" tIns="0" rIns="0" bIns="0" rtlCol="0" anchor="t">
              <a:spAutoFit/>
            </a:bodyPr>
            <a:lstStyle/>
            <a:p>
              <a:pPr marL="0" lvl="0" indent="0" algn="l">
                <a:lnSpc>
                  <a:spcPts val="5040"/>
                </a:lnSpc>
                <a:spcBef>
                  <a:spcPct val="0"/>
                </a:spcBef>
              </a:pPr>
              <a:endParaRPr/>
            </a:p>
          </p:txBody>
        </p:sp>
      </p:grpSp>
      <p:sp>
        <p:nvSpPr>
          <p:cNvPr id="7" name="TextBox 7"/>
          <p:cNvSpPr txBox="1"/>
          <p:nvPr/>
        </p:nvSpPr>
        <p:spPr>
          <a:xfrm>
            <a:off x="1028700" y="5625246"/>
            <a:ext cx="16230600" cy="3437111"/>
          </a:xfrm>
          <a:prstGeom prst="rect">
            <a:avLst/>
          </a:prstGeom>
        </p:spPr>
        <p:txBody>
          <a:bodyPr lIns="0" tIns="0" rIns="0" bIns="0" rtlCol="0" anchor="t">
            <a:spAutoFit/>
          </a:bodyPr>
          <a:lstStyle/>
          <a:p>
            <a:pPr marL="561133" lvl="1" indent="-280567" algn="l">
              <a:lnSpc>
                <a:spcPts val="2754"/>
              </a:lnSpc>
              <a:buFont typeface="Arial"/>
              <a:buChar char="•"/>
            </a:pPr>
            <a:r>
              <a:rPr lang="en-US" sz="2599">
                <a:solidFill>
                  <a:srgbClr val="F0F1F0"/>
                </a:solidFill>
                <a:latin typeface="TT Lakes Neue"/>
                <a:ea typeface="TT Lakes Neue"/>
                <a:cs typeface="TT Lakes Neue"/>
                <a:sym typeface="TT Lakes Neue"/>
              </a:rPr>
              <a:t>www.mysoft.com.tr/yapay-zeka-nedir</a:t>
            </a:r>
          </a:p>
          <a:p>
            <a:pPr algn="l">
              <a:lnSpc>
                <a:spcPts val="2754"/>
              </a:lnSpc>
            </a:pPr>
            <a:endParaRPr lang="en-US" sz="2599">
              <a:solidFill>
                <a:srgbClr val="F0F1F0"/>
              </a:solidFill>
              <a:latin typeface="TT Lakes Neue"/>
              <a:ea typeface="TT Lakes Neue"/>
              <a:cs typeface="TT Lakes Neue"/>
              <a:sym typeface="TT Lakes Neue"/>
            </a:endParaRPr>
          </a:p>
          <a:p>
            <a:pPr marL="561133" lvl="1" indent="-280567" algn="l">
              <a:lnSpc>
                <a:spcPts val="2754"/>
              </a:lnSpc>
              <a:buFont typeface="Arial"/>
              <a:buChar char="•"/>
            </a:pPr>
            <a:r>
              <a:rPr lang="en-US" sz="2599">
                <a:solidFill>
                  <a:srgbClr val="F0F1F0"/>
                </a:solidFill>
                <a:latin typeface="TT Lakes Neue"/>
                <a:ea typeface="TT Lakes Neue"/>
                <a:cs typeface="TT Lakes Neue"/>
                <a:sym typeface="TT Lakes Neue"/>
              </a:rPr>
              <a:t>tr.wikipedia.org/wiki/Yapay_zek%C3%A2</a:t>
            </a:r>
          </a:p>
          <a:p>
            <a:pPr algn="l">
              <a:lnSpc>
                <a:spcPts val="2754"/>
              </a:lnSpc>
            </a:pPr>
            <a:endParaRPr lang="en-US" sz="2599">
              <a:solidFill>
                <a:srgbClr val="F0F1F0"/>
              </a:solidFill>
              <a:latin typeface="TT Lakes Neue"/>
              <a:ea typeface="TT Lakes Neue"/>
              <a:cs typeface="TT Lakes Neue"/>
              <a:sym typeface="TT Lakes Neue"/>
            </a:endParaRPr>
          </a:p>
          <a:p>
            <a:pPr marL="561133" lvl="1" indent="-280567" algn="l">
              <a:lnSpc>
                <a:spcPts val="2754"/>
              </a:lnSpc>
              <a:buFont typeface="Arial"/>
              <a:buChar char="•"/>
            </a:pPr>
            <a:r>
              <a:rPr lang="en-US" sz="2599">
                <a:solidFill>
                  <a:srgbClr val="F0F1F0"/>
                </a:solidFill>
                <a:latin typeface="TT Lakes Neue"/>
                <a:ea typeface="TT Lakes Neue"/>
                <a:cs typeface="TT Lakes Neue"/>
                <a:sym typeface="TT Lakes Neue"/>
              </a:rPr>
              <a:t>www.gtech.com.tr/yapay-zeka-nedir-yapay-zeka-hakkinda-bilmeniz-gerekenler/</a:t>
            </a:r>
          </a:p>
          <a:p>
            <a:pPr algn="l">
              <a:lnSpc>
                <a:spcPts val="2754"/>
              </a:lnSpc>
            </a:pPr>
            <a:endParaRPr lang="en-US" sz="2599">
              <a:solidFill>
                <a:srgbClr val="F0F1F0"/>
              </a:solidFill>
              <a:latin typeface="TT Lakes Neue"/>
              <a:ea typeface="TT Lakes Neue"/>
              <a:cs typeface="TT Lakes Neue"/>
              <a:sym typeface="TT Lakes Neue"/>
            </a:endParaRPr>
          </a:p>
          <a:p>
            <a:pPr marL="561133" lvl="1" indent="-280567" algn="l">
              <a:lnSpc>
                <a:spcPts val="2754"/>
              </a:lnSpc>
              <a:buFont typeface="Arial"/>
              <a:buChar char="•"/>
            </a:pPr>
            <a:r>
              <a:rPr lang="en-US" sz="2599">
                <a:solidFill>
                  <a:srgbClr val="F0F1F0"/>
                </a:solidFill>
                <a:latin typeface="TT Lakes Neue"/>
                <a:ea typeface="TT Lakes Neue"/>
                <a:cs typeface="TT Lakes Neue"/>
                <a:sym typeface="TT Lakes Neue"/>
              </a:rPr>
              <a:t>murat-mdk64.medium.com/siber-g%C3%BCvenlik-nedir-alt-dallar%C4%B1-ve-gelece%C4%9Fi-nelerdir-380743c5e526erekenler/</a:t>
            </a:r>
          </a:p>
          <a:p>
            <a:pPr algn="l">
              <a:lnSpc>
                <a:spcPts val="2754"/>
              </a:lnSpc>
            </a:pPr>
            <a:endParaRPr lang="en-US" sz="2599">
              <a:solidFill>
                <a:srgbClr val="F0F1F0"/>
              </a:solidFill>
              <a:latin typeface="TT Lakes Neue"/>
              <a:ea typeface="TT Lakes Neue"/>
              <a:cs typeface="TT Lakes Neue"/>
              <a:sym typeface="TT Lakes Neue"/>
            </a:endParaRPr>
          </a:p>
          <a:p>
            <a:pPr marL="561133" lvl="1" indent="-280567" algn="l">
              <a:lnSpc>
                <a:spcPts val="2754"/>
              </a:lnSpc>
              <a:buFont typeface="Arial"/>
              <a:buChar char="•"/>
            </a:pPr>
            <a:r>
              <a:rPr lang="en-US" sz="2599">
                <a:solidFill>
                  <a:srgbClr val="F0F1F0"/>
                </a:solidFill>
                <a:latin typeface="TT Lakes Neue"/>
                <a:ea typeface="TT Lakes Neue"/>
                <a:cs typeface="TT Lakes Neue"/>
                <a:sym typeface="TT Lakes Neue"/>
              </a:rPr>
              <a:t>chatgpt.com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grpSp>
        <p:nvGrpSpPr>
          <p:cNvPr id="2" name="Group 2"/>
          <p:cNvGrpSpPr/>
          <p:nvPr/>
        </p:nvGrpSpPr>
        <p:grpSpPr>
          <a:xfrm>
            <a:off x="12924046" y="7036262"/>
            <a:ext cx="4335254" cy="2222038"/>
            <a:chOff x="0" y="0"/>
            <a:chExt cx="5780339" cy="2962718"/>
          </a:xfrm>
        </p:grpSpPr>
        <p:pic>
          <p:nvPicPr>
            <p:cNvPr id="3" name="Picture 3"/>
            <p:cNvPicPr>
              <a:picLocks noChangeAspect="1"/>
            </p:cNvPicPr>
            <p:nvPr/>
          </p:nvPicPr>
          <p:blipFill>
            <a:blip r:embed="rId2"/>
            <a:srcRect t="4439" b="4439"/>
            <a:stretch>
              <a:fillRect/>
            </a:stretch>
          </p:blipFill>
          <p:spPr>
            <a:xfrm>
              <a:off x="0" y="0"/>
              <a:ext cx="5780339" cy="2962718"/>
            </a:xfrm>
            <a:prstGeom prst="rect">
              <a:avLst/>
            </a:prstGeom>
          </p:spPr>
        </p:pic>
      </p:grpSp>
      <p:grpSp>
        <p:nvGrpSpPr>
          <p:cNvPr id="4" name="Group 4"/>
          <p:cNvGrpSpPr/>
          <p:nvPr/>
        </p:nvGrpSpPr>
        <p:grpSpPr>
          <a:xfrm>
            <a:off x="12927836" y="3584721"/>
            <a:ext cx="4335254" cy="2222038"/>
            <a:chOff x="0" y="0"/>
            <a:chExt cx="5780339" cy="2962718"/>
          </a:xfrm>
        </p:grpSpPr>
        <p:pic>
          <p:nvPicPr>
            <p:cNvPr id="5" name="Picture 5"/>
            <p:cNvPicPr>
              <a:picLocks noChangeAspect="1"/>
            </p:cNvPicPr>
            <p:nvPr/>
          </p:nvPicPr>
          <p:blipFill>
            <a:blip r:embed="rId3"/>
            <a:srcRect t="11534" b="11534"/>
            <a:stretch>
              <a:fillRect/>
            </a:stretch>
          </p:blipFill>
          <p:spPr>
            <a:xfrm>
              <a:off x="0" y="0"/>
              <a:ext cx="5780339" cy="2962718"/>
            </a:xfrm>
            <a:prstGeom prst="rect">
              <a:avLst/>
            </a:prstGeom>
          </p:spPr>
        </p:pic>
      </p:grpSp>
      <p:sp>
        <p:nvSpPr>
          <p:cNvPr id="6" name="TextBox 6"/>
          <p:cNvSpPr txBox="1"/>
          <p:nvPr/>
        </p:nvSpPr>
        <p:spPr>
          <a:xfrm>
            <a:off x="1028700" y="942975"/>
            <a:ext cx="16230600" cy="1300099"/>
          </a:xfrm>
          <a:prstGeom prst="rect">
            <a:avLst/>
          </a:prstGeom>
        </p:spPr>
        <p:txBody>
          <a:bodyPr lIns="0" tIns="0" rIns="0" bIns="0" rtlCol="0" anchor="t">
            <a:spAutoFit/>
          </a:bodyPr>
          <a:lstStyle/>
          <a:p>
            <a:pPr marL="0" lvl="0" indent="0" algn="l">
              <a:lnSpc>
                <a:spcPts val="8888"/>
              </a:lnSpc>
              <a:spcBef>
                <a:spcPct val="0"/>
              </a:spcBef>
            </a:pPr>
            <a:r>
              <a:rPr lang="en-US" sz="8000" b="1" spc="296">
                <a:solidFill>
                  <a:srgbClr val="F6F6F7"/>
                </a:solidFill>
                <a:latin typeface="Arial Bold"/>
                <a:ea typeface="Arial Bold"/>
                <a:cs typeface="Arial Bold"/>
                <a:sym typeface="Arial Bold"/>
              </a:rPr>
              <a:t>Yapay Zeka Nasıl Çalışır?</a:t>
            </a:r>
          </a:p>
        </p:txBody>
      </p:sp>
      <p:sp>
        <p:nvSpPr>
          <p:cNvPr id="7" name="TextBox 7"/>
          <p:cNvSpPr txBox="1"/>
          <p:nvPr/>
        </p:nvSpPr>
        <p:spPr>
          <a:xfrm>
            <a:off x="1028700" y="3489471"/>
            <a:ext cx="8308214" cy="2548890"/>
          </a:xfrm>
          <a:prstGeom prst="rect">
            <a:avLst/>
          </a:prstGeom>
        </p:spPr>
        <p:txBody>
          <a:bodyPr lIns="0" tIns="0" rIns="0" bIns="0" rtlCol="0" anchor="t">
            <a:spAutoFit/>
          </a:bodyPr>
          <a:lstStyle/>
          <a:p>
            <a:pPr algn="just">
              <a:lnSpc>
                <a:spcPts val="3359"/>
              </a:lnSpc>
            </a:pPr>
            <a:r>
              <a:rPr lang="en-US" sz="2399" spc="100">
                <a:solidFill>
                  <a:srgbClr val="F6F6F7"/>
                </a:solidFill>
                <a:latin typeface="Arial"/>
                <a:ea typeface="Arial"/>
                <a:cs typeface="Arial"/>
                <a:sym typeface="Arial"/>
              </a:rPr>
              <a:t>- Derin Öğrenme Teknolojisi: Yapay zeka bu yöntem ile pek çok veri birimine ait karmaşık modeli öğrenmek için gelişmiş hesaplama ve eğitim tekniklerinden yararlanır. Bu süreçte, çok sayıda işlem birimi katmanı ile büyük sinir ağlarını kullanır.</a:t>
            </a:r>
          </a:p>
          <a:p>
            <a:pPr algn="just">
              <a:lnSpc>
                <a:spcPts val="3359"/>
              </a:lnSpc>
              <a:spcBef>
                <a:spcPct val="0"/>
              </a:spcBef>
            </a:pPr>
            <a:endParaRPr lang="en-US" sz="2399" spc="100">
              <a:solidFill>
                <a:srgbClr val="F6F6F7"/>
              </a:solidFill>
              <a:latin typeface="Arial"/>
              <a:ea typeface="Arial"/>
              <a:cs typeface="Arial"/>
              <a:sym typeface="Arial"/>
            </a:endParaRPr>
          </a:p>
        </p:txBody>
      </p:sp>
      <p:sp>
        <p:nvSpPr>
          <p:cNvPr id="8" name="TextBox 8"/>
          <p:cNvSpPr txBox="1"/>
          <p:nvPr/>
        </p:nvSpPr>
        <p:spPr>
          <a:xfrm>
            <a:off x="1028700" y="6301760"/>
            <a:ext cx="8308214" cy="2548890"/>
          </a:xfrm>
          <a:prstGeom prst="rect">
            <a:avLst/>
          </a:prstGeom>
        </p:spPr>
        <p:txBody>
          <a:bodyPr lIns="0" tIns="0" rIns="0" bIns="0" rtlCol="0" anchor="t">
            <a:spAutoFit/>
          </a:bodyPr>
          <a:lstStyle/>
          <a:p>
            <a:pPr algn="l">
              <a:lnSpc>
                <a:spcPts val="3359"/>
              </a:lnSpc>
            </a:pPr>
            <a:r>
              <a:rPr lang="en-US" sz="2399" spc="100">
                <a:solidFill>
                  <a:srgbClr val="F6F6F7"/>
                </a:solidFill>
                <a:latin typeface="Arial"/>
                <a:ea typeface="Arial"/>
                <a:cs typeface="Arial"/>
                <a:sym typeface="Arial"/>
              </a:rPr>
              <a:t>- Bilişsel Hesaplama: Bu sistem yapay zekanın insan benzeri bir etkileşimi makinelere aktarılmasını sağlar. Bilişsel hesaplama ile yapay zekanın görüntüleri, konuşmaları, verileri yorumlama ve ardından bunlara tutarlı geri bildirimler vermesi sağlanır.</a:t>
            </a:r>
          </a:p>
          <a:p>
            <a:pPr algn="l">
              <a:lnSpc>
                <a:spcPts val="3359"/>
              </a:lnSpc>
              <a:spcBef>
                <a:spcPct val="0"/>
              </a:spcBef>
            </a:pPr>
            <a:endParaRPr lang="en-US" sz="2399" spc="100">
              <a:solidFill>
                <a:srgbClr val="F6F6F7"/>
              </a:solidFill>
              <a:latin typeface="Arial"/>
              <a:ea typeface="Arial"/>
              <a:cs typeface="Arial"/>
              <a:sym typeface="Arial"/>
            </a:endParaRPr>
          </a:p>
        </p:txBody>
      </p:sp>
    </p:spTree>
  </p:cSld>
  <p:clrMapOvr>
    <a:masterClrMapping/>
  </p:clrMapOvr>
  <p:transition>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grpSp>
        <p:nvGrpSpPr>
          <p:cNvPr id="2" name="Group 2"/>
          <p:cNvGrpSpPr/>
          <p:nvPr/>
        </p:nvGrpSpPr>
        <p:grpSpPr>
          <a:xfrm>
            <a:off x="12924046" y="7036262"/>
            <a:ext cx="4335254" cy="2222038"/>
            <a:chOff x="0" y="0"/>
            <a:chExt cx="5780339" cy="2962718"/>
          </a:xfrm>
        </p:grpSpPr>
        <p:pic>
          <p:nvPicPr>
            <p:cNvPr id="3" name="Picture 3"/>
            <p:cNvPicPr>
              <a:picLocks noChangeAspect="1"/>
            </p:cNvPicPr>
            <p:nvPr/>
          </p:nvPicPr>
          <p:blipFill>
            <a:blip r:embed="rId2"/>
            <a:srcRect t="4439" b="4439"/>
            <a:stretch>
              <a:fillRect/>
            </a:stretch>
          </p:blipFill>
          <p:spPr>
            <a:xfrm>
              <a:off x="0" y="0"/>
              <a:ext cx="5780339" cy="2962718"/>
            </a:xfrm>
            <a:prstGeom prst="rect">
              <a:avLst/>
            </a:prstGeom>
          </p:spPr>
        </p:pic>
      </p:grpSp>
      <p:grpSp>
        <p:nvGrpSpPr>
          <p:cNvPr id="4" name="Group 4"/>
          <p:cNvGrpSpPr/>
          <p:nvPr/>
        </p:nvGrpSpPr>
        <p:grpSpPr>
          <a:xfrm>
            <a:off x="12927836" y="3584721"/>
            <a:ext cx="4335254" cy="2222038"/>
            <a:chOff x="0" y="0"/>
            <a:chExt cx="5780339" cy="2962718"/>
          </a:xfrm>
        </p:grpSpPr>
        <p:pic>
          <p:nvPicPr>
            <p:cNvPr id="5" name="Picture 5"/>
            <p:cNvPicPr>
              <a:picLocks noChangeAspect="1"/>
            </p:cNvPicPr>
            <p:nvPr/>
          </p:nvPicPr>
          <p:blipFill>
            <a:blip r:embed="rId3"/>
            <a:srcRect t="11534" b="11534"/>
            <a:stretch>
              <a:fillRect/>
            </a:stretch>
          </p:blipFill>
          <p:spPr>
            <a:xfrm>
              <a:off x="0" y="0"/>
              <a:ext cx="5780339" cy="2962718"/>
            </a:xfrm>
            <a:prstGeom prst="rect">
              <a:avLst/>
            </a:prstGeom>
          </p:spPr>
        </p:pic>
      </p:grpSp>
      <p:sp>
        <p:nvSpPr>
          <p:cNvPr id="6" name="TextBox 6"/>
          <p:cNvSpPr txBox="1"/>
          <p:nvPr/>
        </p:nvSpPr>
        <p:spPr>
          <a:xfrm>
            <a:off x="1028700" y="942975"/>
            <a:ext cx="16230600" cy="1300099"/>
          </a:xfrm>
          <a:prstGeom prst="rect">
            <a:avLst/>
          </a:prstGeom>
        </p:spPr>
        <p:txBody>
          <a:bodyPr lIns="0" tIns="0" rIns="0" bIns="0" rtlCol="0" anchor="t">
            <a:spAutoFit/>
          </a:bodyPr>
          <a:lstStyle/>
          <a:p>
            <a:pPr marL="0" lvl="0" indent="0" algn="l">
              <a:lnSpc>
                <a:spcPts val="8888"/>
              </a:lnSpc>
              <a:spcBef>
                <a:spcPct val="0"/>
              </a:spcBef>
            </a:pPr>
            <a:r>
              <a:rPr lang="en-US" sz="8000" b="1" spc="296">
                <a:solidFill>
                  <a:srgbClr val="F6F6F7"/>
                </a:solidFill>
                <a:latin typeface="Arial Bold"/>
                <a:ea typeface="Arial Bold"/>
                <a:cs typeface="Arial Bold"/>
                <a:sym typeface="Arial Bold"/>
              </a:rPr>
              <a:t>Yapay Zeka Nasıl Çalışır?</a:t>
            </a:r>
          </a:p>
        </p:txBody>
      </p:sp>
      <p:sp>
        <p:nvSpPr>
          <p:cNvPr id="7" name="TextBox 7"/>
          <p:cNvSpPr txBox="1"/>
          <p:nvPr/>
        </p:nvSpPr>
        <p:spPr>
          <a:xfrm>
            <a:off x="1028700" y="3489471"/>
            <a:ext cx="8308214" cy="2129790"/>
          </a:xfrm>
          <a:prstGeom prst="rect">
            <a:avLst/>
          </a:prstGeom>
        </p:spPr>
        <p:txBody>
          <a:bodyPr lIns="0" tIns="0" rIns="0" bIns="0" rtlCol="0" anchor="t">
            <a:spAutoFit/>
          </a:bodyPr>
          <a:lstStyle/>
          <a:p>
            <a:pPr algn="l">
              <a:lnSpc>
                <a:spcPts val="3359"/>
              </a:lnSpc>
              <a:spcBef>
                <a:spcPct val="0"/>
              </a:spcBef>
            </a:pPr>
            <a:r>
              <a:rPr lang="en-US" sz="2399" spc="100">
                <a:solidFill>
                  <a:srgbClr val="F6F6F7"/>
                </a:solidFill>
                <a:latin typeface="Arial"/>
                <a:ea typeface="Arial"/>
                <a:cs typeface="Arial"/>
                <a:sym typeface="Arial"/>
              </a:rPr>
              <a:t>- İleri Algoritma: Bu sistem yapay zekanın daha fazla veriyi daha hızlı ve birçok seviyede analiz etmesini sağlıyor. Ayrıca, ileri algoritma karmaşık sistemleri anlamak, nadir yaşanan senaryoları tanımlamak ve optimize etmek için kullanılır.</a:t>
            </a:r>
          </a:p>
        </p:txBody>
      </p:sp>
      <p:sp>
        <p:nvSpPr>
          <p:cNvPr id="8" name="TextBox 8"/>
          <p:cNvSpPr txBox="1"/>
          <p:nvPr/>
        </p:nvSpPr>
        <p:spPr>
          <a:xfrm>
            <a:off x="1028700" y="6301760"/>
            <a:ext cx="8308214" cy="2129790"/>
          </a:xfrm>
          <a:prstGeom prst="rect">
            <a:avLst/>
          </a:prstGeom>
        </p:spPr>
        <p:txBody>
          <a:bodyPr lIns="0" tIns="0" rIns="0" bIns="0" rtlCol="0" anchor="t">
            <a:spAutoFit/>
          </a:bodyPr>
          <a:lstStyle/>
          <a:p>
            <a:pPr algn="just">
              <a:lnSpc>
                <a:spcPts val="3359"/>
              </a:lnSpc>
            </a:pPr>
            <a:r>
              <a:rPr lang="en-US" sz="2399" spc="100">
                <a:solidFill>
                  <a:srgbClr val="F6F6F7"/>
                </a:solidFill>
                <a:latin typeface="Arial"/>
                <a:ea typeface="Arial"/>
                <a:cs typeface="Arial"/>
                <a:sym typeface="Arial"/>
              </a:rPr>
              <a:t>- Grafik İşlem Birimleri: Yapay zekanın yinelemeli işlem yapabilmesi için ihtiyaç duyduğu hesaplama gücünü sağlayan grafik işlem birimleri sinir ağlarının eğitilmesini sağlar.</a:t>
            </a:r>
          </a:p>
          <a:p>
            <a:pPr algn="just">
              <a:lnSpc>
                <a:spcPts val="3359"/>
              </a:lnSpc>
              <a:spcBef>
                <a:spcPct val="0"/>
              </a:spcBef>
            </a:pPr>
            <a:endParaRPr lang="en-US" sz="2399" spc="100">
              <a:solidFill>
                <a:srgbClr val="F6F6F7"/>
              </a:solidFill>
              <a:latin typeface="Arial"/>
              <a:ea typeface="Arial"/>
              <a:cs typeface="Arial"/>
              <a:sym typeface="Arial"/>
            </a:endParaRPr>
          </a:p>
        </p:txBody>
      </p:sp>
    </p:spTree>
  </p:cSld>
  <p:clrMapOvr>
    <a:masterClrMapping/>
  </p:clrMapOvr>
  <p:transition>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grpSp>
        <p:nvGrpSpPr>
          <p:cNvPr id="2" name="Group 2"/>
          <p:cNvGrpSpPr/>
          <p:nvPr/>
        </p:nvGrpSpPr>
        <p:grpSpPr>
          <a:xfrm>
            <a:off x="12924046" y="7036262"/>
            <a:ext cx="4335254" cy="2222038"/>
            <a:chOff x="0" y="0"/>
            <a:chExt cx="5780339" cy="2962718"/>
          </a:xfrm>
        </p:grpSpPr>
        <p:pic>
          <p:nvPicPr>
            <p:cNvPr id="3" name="Picture 3"/>
            <p:cNvPicPr>
              <a:picLocks noChangeAspect="1"/>
            </p:cNvPicPr>
            <p:nvPr/>
          </p:nvPicPr>
          <p:blipFill>
            <a:blip r:embed="rId2"/>
            <a:srcRect t="4439" b="4439"/>
            <a:stretch>
              <a:fillRect/>
            </a:stretch>
          </p:blipFill>
          <p:spPr>
            <a:xfrm>
              <a:off x="0" y="0"/>
              <a:ext cx="5780339" cy="2962718"/>
            </a:xfrm>
            <a:prstGeom prst="rect">
              <a:avLst/>
            </a:prstGeom>
          </p:spPr>
        </p:pic>
      </p:grpSp>
      <p:grpSp>
        <p:nvGrpSpPr>
          <p:cNvPr id="4" name="Group 4"/>
          <p:cNvGrpSpPr/>
          <p:nvPr/>
        </p:nvGrpSpPr>
        <p:grpSpPr>
          <a:xfrm>
            <a:off x="12927836" y="3584721"/>
            <a:ext cx="4335254" cy="2222038"/>
            <a:chOff x="0" y="0"/>
            <a:chExt cx="5780339" cy="2962718"/>
          </a:xfrm>
        </p:grpSpPr>
        <p:pic>
          <p:nvPicPr>
            <p:cNvPr id="5" name="Picture 5"/>
            <p:cNvPicPr>
              <a:picLocks noChangeAspect="1"/>
            </p:cNvPicPr>
            <p:nvPr/>
          </p:nvPicPr>
          <p:blipFill>
            <a:blip r:embed="rId3"/>
            <a:srcRect t="11534" b="11534"/>
            <a:stretch>
              <a:fillRect/>
            </a:stretch>
          </p:blipFill>
          <p:spPr>
            <a:xfrm>
              <a:off x="0" y="0"/>
              <a:ext cx="5780339" cy="2962718"/>
            </a:xfrm>
            <a:prstGeom prst="rect">
              <a:avLst/>
            </a:prstGeom>
          </p:spPr>
        </p:pic>
      </p:grpSp>
      <p:sp>
        <p:nvSpPr>
          <p:cNvPr id="6" name="TextBox 6"/>
          <p:cNvSpPr txBox="1"/>
          <p:nvPr/>
        </p:nvSpPr>
        <p:spPr>
          <a:xfrm>
            <a:off x="1028700" y="3470421"/>
            <a:ext cx="10361805" cy="5800897"/>
          </a:xfrm>
          <a:prstGeom prst="rect">
            <a:avLst/>
          </a:prstGeom>
        </p:spPr>
        <p:txBody>
          <a:bodyPr lIns="0" tIns="0" rIns="0" bIns="0" rtlCol="0" anchor="t">
            <a:spAutoFit/>
          </a:bodyPr>
          <a:lstStyle/>
          <a:p>
            <a:pPr algn="just">
              <a:lnSpc>
                <a:spcPts val="4190"/>
              </a:lnSpc>
            </a:pPr>
            <a:r>
              <a:rPr lang="en-US" sz="2993" spc="125">
                <a:solidFill>
                  <a:srgbClr val="F6F6F7"/>
                </a:solidFill>
                <a:latin typeface="Arial"/>
                <a:ea typeface="Arial"/>
                <a:cs typeface="Arial"/>
                <a:sym typeface="Arial"/>
              </a:rPr>
              <a:t>1956’da ortaya atılan yapay zeka terimi veri hacimlerinin artması, algoritma ve hesaplamaların gelişmesi gibi bilim ve teknoloji alanındaki ilerlemeler ile günümüzde daha popüler bir hale geldi. İlk dönemlerinde, yapay zekaya yönelik çalışmalar problem çözme ve sembolik yöntemler gibi konular ile ilişkilidir. Sonraki dönemlerde ise makine öğrenmesi ile gelişen yapay zeka günümüzde konuşmayı, görüntüleri ve verileri tanıma, tahminlerde bulunma gibi işlemleri yerine getirebilmesini sağlayan derin öğrenme ile gelişmeye devam ediyor.</a:t>
            </a:r>
          </a:p>
          <a:p>
            <a:pPr algn="just">
              <a:lnSpc>
                <a:spcPts val="4190"/>
              </a:lnSpc>
              <a:spcBef>
                <a:spcPct val="0"/>
              </a:spcBef>
            </a:pPr>
            <a:endParaRPr lang="en-US" sz="2993" spc="125">
              <a:solidFill>
                <a:srgbClr val="F6F6F7"/>
              </a:solidFill>
              <a:latin typeface="Arial"/>
              <a:ea typeface="Arial"/>
              <a:cs typeface="Arial"/>
              <a:sym typeface="Arial"/>
            </a:endParaRPr>
          </a:p>
        </p:txBody>
      </p:sp>
      <p:sp>
        <p:nvSpPr>
          <p:cNvPr id="7" name="TextBox 7"/>
          <p:cNvSpPr txBox="1"/>
          <p:nvPr/>
        </p:nvSpPr>
        <p:spPr>
          <a:xfrm>
            <a:off x="1028700" y="942975"/>
            <a:ext cx="16230600" cy="1300099"/>
          </a:xfrm>
          <a:prstGeom prst="rect">
            <a:avLst/>
          </a:prstGeom>
        </p:spPr>
        <p:txBody>
          <a:bodyPr lIns="0" tIns="0" rIns="0" bIns="0" rtlCol="0" anchor="t">
            <a:spAutoFit/>
          </a:bodyPr>
          <a:lstStyle/>
          <a:p>
            <a:pPr marL="0" lvl="0" indent="0" algn="l">
              <a:lnSpc>
                <a:spcPts val="8888"/>
              </a:lnSpc>
              <a:spcBef>
                <a:spcPct val="0"/>
              </a:spcBef>
            </a:pPr>
            <a:r>
              <a:rPr lang="en-US" sz="8000" b="1" u="none" strike="noStrike" spc="296">
                <a:solidFill>
                  <a:srgbClr val="F6F6F7"/>
                </a:solidFill>
                <a:latin typeface="Arial Bold"/>
                <a:ea typeface="Arial Bold"/>
                <a:cs typeface="Arial Bold"/>
                <a:sym typeface="Arial Bold"/>
              </a:rPr>
              <a:t>Yapay Zeka Tarihi</a:t>
            </a:r>
          </a:p>
        </p:txBody>
      </p:sp>
    </p:spTree>
  </p:cSld>
  <p:clrMapOvr>
    <a:masterClrMapping/>
  </p:clrMapOvr>
  <p:transition>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sp>
        <p:nvSpPr>
          <p:cNvPr id="2" name="AutoShape 2"/>
          <p:cNvSpPr/>
          <p:nvPr/>
        </p:nvSpPr>
        <p:spPr>
          <a:xfrm>
            <a:off x="890793" y="3659355"/>
            <a:ext cx="17430048" cy="0"/>
          </a:xfrm>
          <a:prstGeom prst="line">
            <a:avLst/>
          </a:prstGeom>
          <a:ln w="9525" cap="rnd">
            <a:solidFill>
              <a:srgbClr val="F2F2F0"/>
            </a:solidFill>
            <a:prstDash val="solid"/>
            <a:headEnd type="none" w="sm" len="sm"/>
            <a:tailEnd type="none" w="sm" len="sm"/>
          </a:ln>
        </p:spPr>
      </p:sp>
      <p:grpSp>
        <p:nvGrpSpPr>
          <p:cNvPr id="3" name="Group 3"/>
          <p:cNvGrpSpPr/>
          <p:nvPr/>
        </p:nvGrpSpPr>
        <p:grpSpPr>
          <a:xfrm>
            <a:off x="2711162" y="3497430"/>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grpSp>
        <p:nvGrpSpPr>
          <p:cNvPr id="5" name="Group 5"/>
          <p:cNvGrpSpPr/>
          <p:nvPr/>
        </p:nvGrpSpPr>
        <p:grpSpPr>
          <a:xfrm>
            <a:off x="8520258" y="3487905"/>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grpSp>
        <p:nvGrpSpPr>
          <p:cNvPr id="7" name="Group 7"/>
          <p:cNvGrpSpPr/>
          <p:nvPr/>
        </p:nvGrpSpPr>
        <p:grpSpPr>
          <a:xfrm>
            <a:off x="12970742" y="3497430"/>
            <a:ext cx="323850" cy="3238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sp>
        <p:nvSpPr>
          <p:cNvPr id="9" name="TextBox 9"/>
          <p:cNvSpPr txBox="1"/>
          <p:nvPr/>
        </p:nvSpPr>
        <p:spPr>
          <a:xfrm>
            <a:off x="1028700" y="942975"/>
            <a:ext cx="16392525" cy="2207364"/>
          </a:xfrm>
          <a:prstGeom prst="rect">
            <a:avLst/>
          </a:prstGeom>
        </p:spPr>
        <p:txBody>
          <a:bodyPr lIns="0" tIns="0" rIns="0" bIns="0" rtlCol="0" anchor="t">
            <a:spAutoFit/>
          </a:bodyPr>
          <a:lstStyle/>
          <a:p>
            <a:pPr marL="0" lvl="0" indent="0" algn="l">
              <a:lnSpc>
                <a:spcPts val="8079"/>
              </a:lnSpc>
              <a:spcBef>
                <a:spcPct val="0"/>
              </a:spcBef>
            </a:pPr>
            <a:r>
              <a:rPr lang="en-US" sz="7271" b="1" spc="269">
                <a:solidFill>
                  <a:srgbClr val="F6F6F7"/>
                </a:solidFill>
                <a:latin typeface="Arial Bold"/>
                <a:ea typeface="Arial Bold"/>
                <a:cs typeface="Arial Bold"/>
                <a:sym typeface="Arial Bold"/>
              </a:rPr>
              <a:t>1940-1950’ler: Yapay Zeka’nın Doğuşu</a:t>
            </a:r>
          </a:p>
        </p:txBody>
      </p:sp>
      <p:sp>
        <p:nvSpPr>
          <p:cNvPr id="10" name="TextBox 10"/>
          <p:cNvSpPr txBox="1"/>
          <p:nvPr/>
        </p:nvSpPr>
        <p:spPr>
          <a:xfrm>
            <a:off x="1990553" y="5680200"/>
            <a:ext cx="3364925" cy="2548890"/>
          </a:xfrm>
          <a:prstGeom prst="rect">
            <a:avLst/>
          </a:prstGeom>
        </p:spPr>
        <p:txBody>
          <a:bodyPr lIns="0" tIns="0" rIns="0" bIns="0" rtlCol="0" anchor="t">
            <a:spAutoFit/>
          </a:bodyPr>
          <a:lstStyle/>
          <a:p>
            <a:pPr marL="518158" lvl="1" indent="-259079" algn="l">
              <a:lnSpc>
                <a:spcPts val="3359"/>
              </a:lnSpc>
              <a:spcBef>
                <a:spcPct val="0"/>
              </a:spcBef>
              <a:buFont typeface="Arial"/>
              <a:buChar char="•"/>
            </a:pPr>
            <a:r>
              <a:rPr lang="en-US" sz="2399">
                <a:solidFill>
                  <a:srgbClr val="F2F2F0"/>
                </a:solidFill>
                <a:latin typeface="Arial"/>
                <a:ea typeface="Arial"/>
                <a:cs typeface="Arial"/>
                <a:sym typeface="Arial"/>
              </a:rPr>
              <a:t>McCulloch ve Pitts, yapay sinir ağlarının temelini atan ilk hesaplama modelini yayınladı.</a:t>
            </a:r>
          </a:p>
          <a:p>
            <a:pPr marL="0" lvl="0" indent="0" algn="l">
              <a:lnSpc>
                <a:spcPts val="3359"/>
              </a:lnSpc>
              <a:spcBef>
                <a:spcPct val="0"/>
              </a:spcBef>
            </a:pPr>
            <a:endParaRPr lang="en-US" sz="2399">
              <a:solidFill>
                <a:srgbClr val="F2F2F0"/>
              </a:solidFill>
              <a:latin typeface="Arial"/>
              <a:ea typeface="Arial"/>
              <a:cs typeface="Arial"/>
              <a:sym typeface="Arial"/>
            </a:endParaRPr>
          </a:p>
        </p:txBody>
      </p:sp>
      <p:sp>
        <p:nvSpPr>
          <p:cNvPr id="11" name="TextBox 11"/>
          <p:cNvSpPr txBox="1"/>
          <p:nvPr/>
        </p:nvSpPr>
        <p:spPr>
          <a:xfrm>
            <a:off x="2211222" y="4134282"/>
            <a:ext cx="3364925" cy="590550"/>
          </a:xfrm>
          <a:prstGeom prst="rect">
            <a:avLst/>
          </a:prstGeom>
        </p:spPr>
        <p:txBody>
          <a:bodyPr lIns="0" tIns="0" rIns="0" bIns="0" rtlCol="0" anchor="t">
            <a:spAutoFit/>
          </a:bodyPr>
          <a:lstStyle/>
          <a:p>
            <a:pPr marL="0" lvl="0" indent="0" algn="l">
              <a:lnSpc>
                <a:spcPts val="4199"/>
              </a:lnSpc>
              <a:spcBef>
                <a:spcPct val="0"/>
              </a:spcBef>
            </a:pPr>
            <a:r>
              <a:rPr lang="en-US" sz="3499" spc="171">
                <a:solidFill>
                  <a:srgbClr val="F2F2F0"/>
                </a:solidFill>
                <a:latin typeface="Arial"/>
                <a:ea typeface="Arial"/>
                <a:cs typeface="Arial"/>
                <a:sym typeface="Arial"/>
              </a:rPr>
              <a:t>1943</a:t>
            </a:r>
          </a:p>
        </p:txBody>
      </p:sp>
      <p:sp>
        <p:nvSpPr>
          <p:cNvPr id="12" name="TextBox 12"/>
          <p:cNvSpPr txBox="1"/>
          <p:nvPr/>
        </p:nvSpPr>
        <p:spPr>
          <a:xfrm>
            <a:off x="11859779" y="5680200"/>
            <a:ext cx="3364925" cy="3387090"/>
          </a:xfrm>
          <a:prstGeom prst="rect">
            <a:avLst/>
          </a:prstGeom>
        </p:spPr>
        <p:txBody>
          <a:bodyPr lIns="0" tIns="0" rIns="0" bIns="0" rtlCol="0" anchor="t">
            <a:spAutoFit/>
          </a:bodyPr>
          <a:lstStyle/>
          <a:p>
            <a:pPr marL="518158" lvl="1" indent="-259079" algn="just">
              <a:lnSpc>
                <a:spcPts val="3359"/>
              </a:lnSpc>
              <a:buFont typeface="Arial"/>
              <a:buChar char="•"/>
            </a:pPr>
            <a:r>
              <a:rPr lang="en-US" sz="2399">
                <a:solidFill>
                  <a:srgbClr val="F2F2F0"/>
                </a:solidFill>
                <a:latin typeface="Arial"/>
                <a:ea typeface="Arial"/>
                <a:cs typeface="Arial"/>
                <a:sym typeface="Arial"/>
              </a:rPr>
              <a:t>Dartmouth Konferansı’nda "yapay zeka" terimi resmi olarak kullanılmaya başlandı; AI’nin bilimsel bir alan olarak temeli atıldı.</a:t>
            </a:r>
          </a:p>
        </p:txBody>
      </p:sp>
      <p:sp>
        <p:nvSpPr>
          <p:cNvPr id="13" name="TextBox 13"/>
          <p:cNvSpPr txBox="1"/>
          <p:nvPr/>
        </p:nvSpPr>
        <p:spPr>
          <a:xfrm>
            <a:off x="7542500" y="5680200"/>
            <a:ext cx="3364925" cy="2548890"/>
          </a:xfrm>
          <a:prstGeom prst="rect">
            <a:avLst/>
          </a:prstGeom>
        </p:spPr>
        <p:txBody>
          <a:bodyPr lIns="0" tIns="0" rIns="0" bIns="0" rtlCol="0" anchor="t">
            <a:spAutoFit/>
          </a:bodyPr>
          <a:lstStyle/>
          <a:p>
            <a:pPr marL="518158" lvl="1" indent="-259079" algn="l">
              <a:lnSpc>
                <a:spcPts val="3359"/>
              </a:lnSpc>
              <a:buFont typeface="Arial"/>
              <a:buChar char="•"/>
            </a:pPr>
            <a:r>
              <a:rPr lang="en-US" sz="2399">
                <a:solidFill>
                  <a:srgbClr val="F2F2F0"/>
                </a:solidFill>
                <a:latin typeface="Arial"/>
                <a:ea typeface="Arial"/>
                <a:cs typeface="Arial"/>
                <a:sym typeface="Arial"/>
              </a:rPr>
              <a:t>Alan Turing, makinelerin düşünebilirliğini tartıştığı "Turing Testi" fikrini ortaya koydu.</a:t>
            </a:r>
          </a:p>
        </p:txBody>
      </p:sp>
      <p:sp>
        <p:nvSpPr>
          <p:cNvPr id="14" name="TextBox 14"/>
          <p:cNvSpPr txBox="1"/>
          <p:nvPr/>
        </p:nvSpPr>
        <p:spPr>
          <a:xfrm>
            <a:off x="7965295" y="4078455"/>
            <a:ext cx="3364925" cy="590550"/>
          </a:xfrm>
          <a:prstGeom prst="rect">
            <a:avLst/>
          </a:prstGeom>
        </p:spPr>
        <p:txBody>
          <a:bodyPr lIns="0" tIns="0" rIns="0" bIns="0" rtlCol="0" anchor="t">
            <a:spAutoFit/>
          </a:bodyPr>
          <a:lstStyle/>
          <a:p>
            <a:pPr marL="0" lvl="0" indent="0" algn="l">
              <a:lnSpc>
                <a:spcPts val="4199"/>
              </a:lnSpc>
              <a:spcBef>
                <a:spcPct val="0"/>
              </a:spcBef>
            </a:pPr>
            <a:r>
              <a:rPr lang="en-US" sz="3499" u="none" strike="noStrike" spc="171">
                <a:solidFill>
                  <a:srgbClr val="F2F2F0"/>
                </a:solidFill>
                <a:latin typeface="Arial"/>
                <a:ea typeface="Arial"/>
                <a:cs typeface="Arial"/>
                <a:sym typeface="Arial"/>
              </a:rPr>
              <a:t>1950</a:t>
            </a:r>
          </a:p>
        </p:txBody>
      </p:sp>
      <p:sp>
        <p:nvSpPr>
          <p:cNvPr id="15" name="TextBox 15"/>
          <p:cNvSpPr txBox="1"/>
          <p:nvPr/>
        </p:nvSpPr>
        <p:spPr>
          <a:xfrm>
            <a:off x="12557274" y="4092172"/>
            <a:ext cx="3364925" cy="590550"/>
          </a:xfrm>
          <a:prstGeom prst="rect">
            <a:avLst/>
          </a:prstGeom>
        </p:spPr>
        <p:txBody>
          <a:bodyPr lIns="0" tIns="0" rIns="0" bIns="0" rtlCol="0" anchor="t">
            <a:spAutoFit/>
          </a:bodyPr>
          <a:lstStyle/>
          <a:p>
            <a:pPr marL="0" lvl="0" indent="0" algn="l">
              <a:lnSpc>
                <a:spcPts val="4199"/>
              </a:lnSpc>
              <a:spcBef>
                <a:spcPct val="0"/>
              </a:spcBef>
            </a:pPr>
            <a:r>
              <a:rPr lang="en-US" sz="3499" spc="171">
                <a:solidFill>
                  <a:srgbClr val="F2F2F0"/>
                </a:solidFill>
                <a:latin typeface="Arial"/>
                <a:ea typeface="Arial"/>
                <a:cs typeface="Arial"/>
                <a:sym typeface="Arial"/>
              </a:rPr>
              <a:t>1956</a:t>
            </a:r>
          </a:p>
        </p:txBody>
      </p:sp>
    </p:spTree>
  </p:cSld>
  <p:clrMapOvr>
    <a:masterClrMapping/>
  </p:clrMapOvr>
  <p:transition>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sp>
        <p:nvSpPr>
          <p:cNvPr id="2" name="AutoShape 2"/>
          <p:cNvSpPr/>
          <p:nvPr/>
        </p:nvSpPr>
        <p:spPr>
          <a:xfrm>
            <a:off x="890793" y="3659355"/>
            <a:ext cx="17430048" cy="0"/>
          </a:xfrm>
          <a:prstGeom prst="line">
            <a:avLst/>
          </a:prstGeom>
          <a:ln w="9525" cap="rnd">
            <a:solidFill>
              <a:srgbClr val="F2F2F0"/>
            </a:solidFill>
            <a:prstDash val="solid"/>
            <a:headEnd type="none" w="sm" len="sm"/>
            <a:tailEnd type="none" w="sm" len="sm"/>
          </a:ln>
        </p:spPr>
      </p:sp>
      <p:grpSp>
        <p:nvGrpSpPr>
          <p:cNvPr id="3" name="Group 3"/>
          <p:cNvGrpSpPr/>
          <p:nvPr/>
        </p:nvGrpSpPr>
        <p:grpSpPr>
          <a:xfrm>
            <a:off x="2711162" y="3497430"/>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grpSp>
        <p:nvGrpSpPr>
          <p:cNvPr id="5" name="Group 5"/>
          <p:cNvGrpSpPr/>
          <p:nvPr/>
        </p:nvGrpSpPr>
        <p:grpSpPr>
          <a:xfrm>
            <a:off x="8520258" y="3487905"/>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sp>
      </p:grpSp>
      <p:sp>
        <p:nvSpPr>
          <p:cNvPr id="7" name="TextBox 7"/>
          <p:cNvSpPr txBox="1"/>
          <p:nvPr/>
        </p:nvSpPr>
        <p:spPr>
          <a:xfrm>
            <a:off x="1028700" y="942975"/>
            <a:ext cx="16392525" cy="3227087"/>
          </a:xfrm>
          <a:prstGeom prst="rect">
            <a:avLst/>
          </a:prstGeom>
        </p:spPr>
        <p:txBody>
          <a:bodyPr lIns="0" tIns="0" rIns="0" bIns="0" rtlCol="0" anchor="t">
            <a:spAutoFit/>
          </a:bodyPr>
          <a:lstStyle/>
          <a:p>
            <a:pPr algn="l">
              <a:lnSpc>
                <a:spcPts val="8079"/>
              </a:lnSpc>
            </a:pPr>
            <a:r>
              <a:rPr lang="en-US" sz="7271" b="1" spc="269">
                <a:solidFill>
                  <a:srgbClr val="F6F6F7"/>
                </a:solidFill>
                <a:latin typeface="Arial Bold"/>
                <a:ea typeface="Arial Bold"/>
                <a:cs typeface="Arial Bold"/>
                <a:sym typeface="Arial Bold"/>
              </a:rPr>
              <a:t>1960-1970’ler: Uzman Sistemlerin Yükselişi</a:t>
            </a:r>
          </a:p>
          <a:p>
            <a:pPr marL="0" lvl="0" indent="0" algn="l">
              <a:lnSpc>
                <a:spcPts val="8079"/>
              </a:lnSpc>
              <a:spcBef>
                <a:spcPct val="0"/>
              </a:spcBef>
            </a:pPr>
            <a:endParaRPr lang="en-US" sz="7271" b="1" spc="269">
              <a:solidFill>
                <a:srgbClr val="F6F6F7"/>
              </a:solidFill>
              <a:latin typeface="Arial Bold"/>
              <a:ea typeface="Arial Bold"/>
              <a:cs typeface="Arial Bold"/>
              <a:sym typeface="Arial Bold"/>
            </a:endParaRPr>
          </a:p>
        </p:txBody>
      </p:sp>
      <p:sp>
        <p:nvSpPr>
          <p:cNvPr id="8" name="TextBox 8"/>
          <p:cNvSpPr txBox="1"/>
          <p:nvPr/>
        </p:nvSpPr>
        <p:spPr>
          <a:xfrm>
            <a:off x="1990553" y="5680200"/>
            <a:ext cx="3364925" cy="2548890"/>
          </a:xfrm>
          <a:prstGeom prst="rect">
            <a:avLst/>
          </a:prstGeom>
        </p:spPr>
        <p:txBody>
          <a:bodyPr lIns="0" tIns="0" rIns="0" bIns="0" rtlCol="0" anchor="t">
            <a:spAutoFit/>
          </a:bodyPr>
          <a:lstStyle/>
          <a:p>
            <a:pPr marL="518158" lvl="1" indent="-259079" algn="just">
              <a:lnSpc>
                <a:spcPts val="3359"/>
              </a:lnSpc>
              <a:buFont typeface="Arial"/>
              <a:buChar char="•"/>
            </a:pPr>
            <a:r>
              <a:rPr lang="en-US" sz="2399">
                <a:solidFill>
                  <a:srgbClr val="F2F2F0"/>
                </a:solidFill>
                <a:latin typeface="Arial"/>
                <a:ea typeface="Arial"/>
                <a:cs typeface="Arial"/>
                <a:sym typeface="Arial"/>
              </a:rPr>
              <a:t>AI araştırmaları basit problemleri çözebilen ilk uzman sistemleri (örneğin, DENDRAL ve MYCIN) geliştirdi.</a:t>
            </a:r>
          </a:p>
        </p:txBody>
      </p:sp>
      <p:sp>
        <p:nvSpPr>
          <p:cNvPr id="9" name="TextBox 9"/>
          <p:cNvSpPr txBox="1"/>
          <p:nvPr/>
        </p:nvSpPr>
        <p:spPr>
          <a:xfrm>
            <a:off x="7542500" y="5680200"/>
            <a:ext cx="3364925" cy="2548890"/>
          </a:xfrm>
          <a:prstGeom prst="rect">
            <a:avLst/>
          </a:prstGeom>
        </p:spPr>
        <p:txBody>
          <a:bodyPr lIns="0" tIns="0" rIns="0" bIns="0" rtlCol="0" anchor="t">
            <a:spAutoFit/>
          </a:bodyPr>
          <a:lstStyle/>
          <a:p>
            <a:pPr marL="518158" lvl="1" indent="-259079" algn="l">
              <a:lnSpc>
                <a:spcPts val="3359"/>
              </a:lnSpc>
              <a:buFont typeface="Arial"/>
              <a:buChar char="•"/>
            </a:pPr>
            <a:r>
              <a:rPr lang="en-US" sz="2399">
                <a:solidFill>
                  <a:srgbClr val="F2F2F0"/>
                </a:solidFill>
                <a:latin typeface="Arial"/>
                <a:ea typeface="Arial"/>
                <a:cs typeface="Arial"/>
                <a:sym typeface="Arial"/>
              </a:rPr>
              <a:t>Ancak hesaplama gücünün yetersizliği, projelerin ilerlemesini sınırladı ve bir duraklama dönemi başladı.</a:t>
            </a:r>
          </a:p>
        </p:txBody>
      </p:sp>
    </p:spTree>
  </p:cSld>
  <p:clrMapOvr>
    <a:masterClrMapping/>
  </p:clrMapOvr>
  <p:transition>
    <p:push/>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3119</Words>
  <Application>Microsoft Office PowerPoint</Application>
  <PresentationFormat>Özel</PresentationFormat>
  <Paragraphs>285</Paragraphs>
  <Slides>49</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49</vt:i4>
      </vt:variant>
    </vt:vector>
  </HeadingPairs>
  <TitlesOfParts>
    <vt:vector size="56" baseType="lpstr">
      <vt:lpstr>Raleway</vt:lpstr>
      <vt:lpstr>Calibri</vt:lpstr>
      <vt:lpstr>TT Lakes Neue</vt:lpstr>
      <vt:lpstr>Anton</vt:lpstr>
      <vt:lpstr>Arial Bold</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BSG Sunum Yapay Zeka</dc:title>
  <cp:lastModifiedBy>Sadık KARTAL</cp:lastModifiedBy>
  <cp:revision>4</cp:revision>
  <dcterms:created xsi:type="dcterms:W3CDTF">2006-08-16T00:00:00Z</dcterms:created>
  <dcterms:modified xsi:type="dcterms:W3CDTF">2025-02-11T08:36:17Z</dcterms:modified>
  <dc:identifier>DAGaJVVzF-0</dc:identifier>
</cp:coreProperties>
</file>